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7" r:id="rId2"/>
    <p:sldId id="259" r:id="rId3"/>
    <p:sldId id="260" r:id="rId4"/>
    <p:sldId id="261" r:id="rId5"/>
    <p:sldId id="291" r:id="rId6"/>
    <p:sldId id="292" r:id="rId7"/>
    <p:sldId id="293" r:id="rId8"/>
    <p:sldId id="298" r:id="rId9"/>
    <p:sldId id="294" r:id="rId10"/>
    <p:sldId id="295" r:id="rId11"/>
    <p:sldId id="296" r:id="rId12"/>
    <p:sldId id="299" r:id="rId13"/>
    <p:sldId id="300" r:id="rId14"/>
    <p:sldId id="301" r:id="rId15"/>
    <p:sldId id="302" r:id="rId16"/>
    <p:sldId id="303" r:id="rId17"/>
    <p:sldId id="30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7" d="100"/>
          <a:sy n="77" d="100"/>
        </p:scale>
        <p:origin x="83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AEEB45-CFEC-41B5-A941-01D49CDC34EF}" type="datetimeFigureOut">
              <a:rPr lang="es-CL" smtClean="0"/>
              <a:t>09-12-2024</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9CA267-BC81-4E1E-B16C-79EE58D4AC22}" type="slidenum">
              <a:rPr lang="es-CL" smtClean="0"/>
              <a:t>‹Nº›</a:t>
            </a:fld>
            <a:endParaRPr lang="es-CL"/>
          </a:p>
        </p:txBody>
      </p:sp>
    </p:spTree>
    <p:extLst>
      <p:ext uri="{BB962C8B-B14F-4D97-AF65-F5344CB8AC3E}">
        <p14:creationId xmlns:p14="http://schemas.microsoft.com/office/powerpoint/2010/main" val="1639136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F9D4FCDF-E217-4EE6-89E4-6F7A8E0BF534}" type="datetimeFigureOut">
              <a:rPr lang="es-CL" smtClean="0"/>
              <a:t>09-12-2024</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3936987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09-12-2024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83901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09-12-2024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3411763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09-12-2024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73717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09-12-2024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42417250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a:t>Haga clic para modificar los estilos de texto del patrón</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a:t>Haga clic para modificar los estilos de texto del patrón</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F9D4FCDF-E217-4EE6-89E4-6F7A8E0BF534}" type="datetimeFigureOut">
              <a:rPr lang="es-CL" smtClean="0"/>
              <a:t>09-12-2024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3150520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F9D4FCDF-E217-4EE6-89E4-6F7A8E0BF534}" type="datetimeFigureOut">
              <a:rPr lang="es-CL" smtClean="0"/>
              <a:t>09-12-2024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9444320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09-12-2024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757908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09-12-2024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1216996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09-12-2024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4153417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a:t>Haga clic para modificar el estilo de título del patrón</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09-12-2024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1097750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9D4FCDF-E217-4EE6-89E4-6F7A8E0BF534}" type="datetimeFigureOut">
              <a:rPr lang="es-CL" smtClean="0"/>
              <a:t>09-12-2024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2228286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20000" y="2505075"/>
            <a:ext cx="5025216"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a:t>Haga clic para modificar los estilos de texto del patrón</a:t>
            </a:r>
          </a:p>
        </p:txBody>
      </p:sp>
      <p:sp>
        <p:nvSpPr>
          <p:cNvPr id="6" name="Content Placeholder 5"/>
          <p:cNvSpPr>
            <a:spLocks noGrp="1"/>
          </p:cNvSpPr>
          <p:nvPr>
            <p:ph sz="quarter" idx="4"/>
          </p:nvPr>
        </p:nvSpPr>
        <p:spPr>
          <a:xfrm>
            <a:off x="6319840" y="2505075"/>
            <a:ext cx="503554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9D4FCDF-E217-4EE6-89E4-6F7A8E0BF534}" type="datetimeFigureOut">
              <a:rPr lang="es-CL" smtClean="0"/>
              <a:t>09-12-2024</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4266669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9D4FCDF-E217-4EE6-89E4-6F7A8E0BF534}" type="datetimeFigureOut">
              <a:rPr lang="es-CL" smtClean="0"/>
              <a:t>09-12-2024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96045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D4FCDF-E217-4EE6-89E4-6F7A8E0BF534}" type="datetimeFigureOut">
              <a:rPr lang="es-CL" smtClean="0"/>
              <a:t>09-12-2024</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1162323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09-12-2024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2827821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09-12-2024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29962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9D4FCDF-E217-4EE6-89E4-6F7A8E0BF534}" type="datetimeFigureOut">
              <a:rPr lang="es-CL" smtClean="0"/>
              <a:t>09-12-2024</a:t>
            </a:fld>
            <a:endParaRPr lang="es-C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s-C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D7A3EE9-C6F2-4B01-96C5-78CF3603E67E}" type="slidenum">
              <a:rPr lang="es-CL" smtClean="0"/>
              <a:t>‹Nº›</a:t>
            </a:fld>
            <a:endParaRPr lang="es-CL"/>
          </a:p>
        </p:txBody>
      </p:sp>
    </p:spTree>
    <p:extLst>
      <p:ext uri="{BB962C8B-B14F-4D97-AF65-F5344CB8AC3E}">
        <p14:creationId xmlns:p14="http://schemas.microsoft.com/office/powerpoint/2010/main" val="106731790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A2F34F-7582-DA68-C874-EE7CCFAB7A9A}"/>
              </a:ext>
            </a:extLst>
          </p:cNvPr>
          <p:cNvSpPr>
            <a:spLocks noGrp="1"/>
          </p:cNvSpPr>
          <p:nvPr>
            <p:ph type="title"/>
          </p:nvPr>
        </p:nvSpPr>
        <p:spPr>
          <a:xfrm>
            <a:off x="974036" y="2766218"/>
            <a:ext cx="5387008" cy="1325563"/>
          </a:xfrm>
        </p:spPr>
        <p:txBody>
          <a:bodyPr>
            <a:normAutofit fontScale="90000"/>
          </a:bodyPr>
          <a:lstStyle/>
          <a:p>
            <a:r>
              <a:rPr lang="es-CL" sz="3200" dirty="0">
                <a:solidFill>
                  <a:srgbClr val="FFFF00"/>
                </a:solidFill>
                <a:effectLst>
                  <a:outerShdw blurRad="38100" dist="38100" dir="2700000" algn="tl">
                    <a:srgbClr val="000000">
                      <a:alpha val="43137"/>
                    </a:srgbClr>
                  </a:outerShdw>
                </a:effectLst>
                <a:latin typeface="Arial Black" panose="020B0A04020102020204" pitchFamily="34" charset="0"/>
              </a:rPr>
              <a:t>Gestión de contraseñas e identificadores</a:t>
            </a:r>
          </a:p>
        </p:txBody>
      </p:sp>
      <p:pic>
        <p:nvPicPr>
          <p:cNvPr id="4" name="Imagen 3">
            <a:extLst>
              <a:ext uri="{FF2B5EF4-FFF2-40B4-BE49-F238E27FC236}">
                <a16:creationId xmlns:a16="http://schemas.microsoft.com/office/drawing/2014/main" id="{986A1493-0E9F-8687-F01F-A36EAD0AE2AE}"/>
              </a:ext>
            </a:extLst>
          </p:cNvPr>
          <p:cNvPicPr>
            <a:picLocks noChangeAspect="1"/>
          </p:cNvPicPr>
          <p:nvPr/>
        </p:nvPicPr>
        <p:blipFill>
          <a:blip r:embed="rId2"/>
          <a:stretch>
            <a:fillRect/>
          </a:stretch>
        </p:blipFill>
        <p:spPr>
          <a:xfrm>
            <a:off x="7114347" y="1749287"/>
            <a:ext cx="4623766" cy="3166856"/>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216066898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anim calcmode="lin" valueType="num">
                                      <p:cBhvr>
                                        <p:cTn id="9" dur="2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4"/>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2000"/>
                            </p:stCondLst>
                            <p:childTnLst>
                              <p:par>
                                <p:cTn id="12" presetID="53" presetClass="entr" presetSubtype="16" fill="hold" grpId="0" nodeType="after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2000" fill="hold"/>
                                        <p:tgtEl>
                                          <p:spTgt spid="2"/>
                                        </p:tgtEl>
                                        <p:attrNameLst>
                                          <p:attrName>ppt_w</p:attrName>
                                        </p:attrNameLst>
                                      </p:cBhvr>
                                      <p:tavLst>
                                        <p:tav tm="0">
                                          <p:val>
                                            <p:fltVal val="0"/>
                                          </p:val>
                                        </p:tav>
                                        <p:tav tm="100000">
                                          <p:val>
                                            <p:strVal val="#ppt_w"/>
                                          </p:val>
                                        </p:tav>
                                      </p:tavLst>
                                    </p:anim>
                                    <p:anim calcmode="lin" valueType="num">
                                      <p:cBhvr>
                                        <p:cTn id="15" dur="2000" fill="hold"/>
                                        <p:tgtEl>
                                          <p:spTgt spid="2"/>
                                        </p:tgtEl>
                                        <p:attrNameLst>
                                          <p:attrName>ppt_h</p:attrName>
                                        </p:attrNameLst>
                                      </p:cBhvr>
                                      <p:tavLst>
                                        <p:tav tm="0">
                                          <p:val>
                                            <p:fltVal val="0"/>
                                          </p:val>
                                        </p:tav>
                                        <p:tav tm="100000">
                                          <p:val>
                                            <p:strVal val="#ppt_h"/>
                                          </p:val>
                                        </p:tav>
                                      </p:tavLst>
                                    </p:anim>
                                    <p:animEffect transition="in" filter="fade">
                                      <p:cBhvr>
                                        <p:cTn id="16"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505122"/>
            <a:ext cx="10654748" cy="5847755"/>
          </a:xfrm>
          <a:prstGeom prst="rect">
            <a:avLst/>
          </a:prstGeom>
          <a:noFill/>
        </p:spPr>
        <p:txBody>
          <a:bodyPr wrap="square">
            <a:spAutoFit/>
          </a:bodyPr>
          <a:lstStyle/>
          <a:p>
            <a:pPr algn="just"/>
            <a:r>
              <a:rPr lang="es-ES" sz="2200" b="1" dirty="0">
                <a:solidFill>
                  <a:srgbClr val="FFC000"/>
                </a:solidFill>
                <a:latin typeface="Century Gothic" panose="020B0502020202020204" pitchFamily="34" charset="0"/>
              </a:rPr>
              <a:t>Un gestor de contraseñas nos puede dar más seguridad que la que podríamos lograr la mayoría de nosotros por nuestra cuenta</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Realmente es muy difícil que alguien acceda a los datos de tu gestor de contraseñas si tienes una buena contraseña maestra. Los datos se guardan cifrados y, en el caso de 1Password y </a:t>
            </a:r>
            <a:r>
              <a:rPr lang="es-ES" sz="2200" dirty="0" err="1">
                <a:latin typeface="Century Gothic" panose="020B0502020202020204" pitchFamily="34" charset="0"/>
              </a:rPr>
              <a:t>Lastpass</a:t>
            </a:r>
            <a:r>
              <a:rPr lang="es-ES" sz="2200" dirty="0">
                <a:latin typeface="Century Gothic" panose="020B0502020202020204" pitchFamily="34" charset="0"/>
              </a:rPr>
              <a:t> se transmiten por HTTPS. Incluso aunque hubiese alguien leyendo todo lo que mandas por Internet, no podría ver ninguna contraseña. Tampoco tendría éxito un atacante que entre a los servidores de </a:t>
            </a:r>
            <a:r>
              <a:rPr lang="es-ES" sz="2200" dirty="0" err="1">
                <a:latin typeface="Century Gothic" panose="020B0502020202020204" pitchFamily="34" charset="0"/>
              </a:rPr>
              <a:t>Lastpass</a:t>
            </a:r>
            <a:r>
              <a:rPr lang="es-ES" sz="2200" dirty="0">
                <a:latin typeface="Century Gothic" panose="020B0502020202020204" pitchFamily="34" charset="0"/>
              </a:rPr>
              <a:t> o que acceda a tu base de datos en Dropbox (o cualquier otro servicio de sincronización): sólo vería un montón de datos inútiles, imposibles de descifrar.</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Además, siempre podemos combinar los gestores de contraseñas con otros métodos. Por ejemplo, dejando por ejemplo las cuentas importantes (correo, bancos) con contraseñas seguras que no se guarden en el gestor, y dando a esas cuentas una capa más de protección con autenticación en dos pasos.</a:t>
            </a:r>
          </a:p>
        </p:txBody>
      </p:sp>
    </p:spTree>
    <p:extLst>
      <p:ext uri="{BB962C8B-B14F-4D97-AF65-F5344CB8AC3E}">
        <p14:creationId xmlns:p14="http://schemas.microsoft.com/office/powerpoint/2010/main" val="261303725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9F7D3-7000-3D96-09DE-389667DDE982}"/>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DB1D70F2-9563-D4A6-CF97-D3311FBCEC53}"/>
              </a:ext>
            </a:extLst>
          </p:cNvPr>
          <p:cNvSpPr txBox="1"/>
          <p:nvPr/>
        </p:nvSpPr>
        <p:spPr>
          <a:xfrm>
            <a:off x="768626" y="620875"/>
            <a:ext cx="10654748" cy="5170646"/>
          </a:xfrm>
          <a:prstGeom prst="rect">
            <a:avLst/>
          </a:prstGeom>
          <a:noFill/>
        </p:spPr>
        <p:txBody>
          <a:bodyPr wrap="square">
            <a:spAutoFit/>
          </a:bodyPr>
          <a:lstStyle/>
          <a:p>
            <a:pPr algn="just"/>
            <a:r>
              <a:rPr lang="es-ES" sz="2200" dirty="0">
                <a:latin typeface="Century Gothic" panose="020B0502020202020204" pitchFamily="34" charset="0"/>
              </a:rPr>
              <a:t>A modo de conclusión, en estas cosas hay que usar el sentido común, minimizar riesgos sin olvidarnos de la comodidad (no sirve de nada tener un método </a:t>
            </a:r>
            <a:r>
              <a:rPr lang="es-ES" sz="2200" dirty="0" err="1">
                <a:latin typeface="Century Gothic" panose="020B0502020202020204" pitchFamily="34" charset="0"/>
              </a:rPr>
              <a:t>superseguro</a:t>
            </a:r>
            <a:r>
              <a:rPr lang="es-ES" sz="2200" dirty="0">
                <a:latin typeface="Century Gothic" panose="020B0502020202020204" pitchFamily="34" charset="0"/>
              </a:rPr>
              <a:t> para gestionar contraseñas si no lo usamos), y procurar no depender de una única herramienta o método - mucho mejor usar un gestor y tu memoria que sólo un gestor: </a:t>
            </a:r>
            <a:r>
              <a:rPr lang="es-ES" sz="2200" b="1" dirty="0">
                <a:solidFill>
                  <a:srgbClr val="FFC000"/>
                </a:solidFill>
                <a:latin typeface="Century Gothic" panose="020B0502020202020204" pitchFamily="34" charset="0"/>
              </a:rPr>
              <a:t>¿qué pasa si éste deja de funcionar?.</a:t>
            </a:r>
            <a:endParaRPr lang="es-ES" sz="2200" dirty="0">
              <a:latin typeface="Century Gothic" panose="020B0502020202020204" pitchFamily="34" charset="0"/>
            </a:endParaRPr>
          </a:p>
          <a:p>
            <a:pPr algn="just"/>
            <a:endParaRPr lang="es-ES" sz="2200" b="1" dirty="0">
              <a:solidFill>
                <a:srgbClr val="FFC000"/>
              </a:solidFill>
              <a:latin typeface="Century Gothic" panose="020B0502020202020204" pitchFamily="34" charset="0"/>
            </a:endParaRPr>
          </a:p>
          <a:p>
            <a:pPr algn="just"/>
            <a:r>
              <a:rPr lang="es-ES" sz="2200" b="1" dirty="0">
                <a:solidFill>
                  <a:srgbClr val="FFC000"/>
                </a:solidFill>
                <a:latin typeface="Century Gothic" panose="020B0502020202020204" pitchFamily="34" charset="0"/>
              </a:rPr>
              <a:t>¿Qué son los identificadores de seguridad (SID)?</a:t>
            </a:r>
            <a:endParaRPr lang="es-ES" sz="2200" dirty="0">
              <a:latin typeface="Century Gothic" panose="020B0502020202020204" pitchFamily="34" charset="0"/>
            </a:endParaRPr>
          </a:p>
          <a:p>
            <a:pPr algn="just"/>
            <a:endParaRPr lang="es-ES" sz="2200" b="1" dirty="0">
              <a:solidFill>
                <a:srgbClr val="FFC000"/>
              </a:solidFill>
              <a:latin typeface="Century Gothic" panose="020B0502020202020204" pitchFamily="34" charset="0"/>
            </a:endParaRPr>
          </a:p>
          <a:p>
            <a:pPr algn="just"/>
            <a:r>
              <a:rPr lang="es-ES" sz="2200" dirty="0">
                <a:latin typeface="Century Gothic" panose="020B0502020202020204" pitchFamily="34" charset="0"/>
              </a:rPr>
              <a:t>Un Security </a:t>
            </a:r>
            <a:r>
              <a:rPr lang="es-ES" sz="2200" dirty="0" err="1">
                <a:latin typeface="Century Gothic" panose="020B0502020202020204" pitchFamily="34" charset="0"/>
              </a:rPr>
              <a:t>Identifier</a:t>
            </a:r>
            <a:r>
              <a:rPr lang="es-ES" sz="2200" dirty="0">
                <a:latin typeface="Century Gothic" panose="020B0502020202020204" pitchFamily="34" charset="0"/>
              </a:rPr>
              <a:t> (SID) es una cadena alfanumérica única asignada a cada usuario, grupo o computadora en una red de Windows. Los </a:t>
            </a:r>
            <a:r>
              <a:rPr lang="es-ES" sz="2200" dirty="0" err="1">
                <a:latin typeface="Century Gothic" panose="020B0502020202020204" pitchFamily="34" charset="0"/>
              </a:rPr>
              <a:t>SIDs</a:t>
            </a:r>
            <a:r>
              <a:rPr lang="es-ES" sz="2200" dirty="0">
                <a:latin typeface="Century Gothic" panose="020B0502020202020204" pitchFamily="34" charset="0"/>
              </a:rPr>
              <a:t> desempeñan un papel crucial en el control de acceso a varios recursos, como archivos, carpetas y claves del registro, dentro de un entorno Windows. Al incorporar las ideas obtenidas de los principales resultados de búsqueda, podemos enriquecer aún más nuestra comprensión de los </a:t>
            </a:r>
            <a:r>
              <a:rPr lang="es-ES" sz="2200" dirty="0" err="1">
                <a:latin typeface="Century Gothic" panose="020B0502020202020204" pitchFamily="34" charset="0"/>
              </a:rPr>
              <a:t>SIDs</a:t>
            </a:r>
            <a:r>
              <a:rPr lang="es-ES" sz="2200" dirty="0">
                <a:latin typeface="Century Gothic" panose="020B0502020202020204" pitchFamily="34" charset="0"/>
              </a:rPr>
              <a:t>.</a:t>
            </a:r>
          </a:p>
        </p:txBody>
      </p:sp>
    </p:spTree>
    <p:extLst>
      <p:ext uri="{BB962C8B-B14F-4D97-AF65-F5344CB8AC3E}">
        <p14:creationId xmlns:p14="http://schemas.microsoft.com/office/powerpoint/2010/main" val="237656162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634FC3-2DD5-927A-BA7C-9DDFC4BEABBD}"/>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F7D6BC18-89D1-5402-53A5-12C015412DB3}"/>
              </a:ext>
            </a:extLst>
          </p:cNvPr>
          <p:cNvSpPr txBox="1"/>
          <p:nvPr/>
        </p:nvSpPr>
        <p:spPr>
          <a:xfrm>
            <a:off x="768626" y="620875"/>
            <a:ext cx="10654748" cy="5170646"/>
          </a:xfrm>
          <a:prstGeom prst="rect">
            <a:avLst/>
          </a:prstGeom>
          <a:noFill/>
        </p:spPr>
        <p:txBody>
          <a:bodyPr wrap="square">
            <a:spAutoFit/>
          </a:bodyPr>
          <a:lstStyle/>
          <a:p>
            <a:pPr algn="just"/>
            <a:r>
              <a:rPr lang="es-ES" sz="2200" b="1" dirty="0">
                <a:solidFill>
                  <a:srgbClr val="FFC000"/>
                </a:solidFill>
                <a:latin typeface="Century Gothic" panose="020B0502020202020204" pitchFamily="34" charset="0"/>
              </a:rPr>
              <a:t>Cómo funcionan los </a:t>
            </a:r>
            <a:r>
              <a:rPr lang="es-ES" sz="2200" b="1" dirty="0" err="1">
                <a:solidFill>
                  <a:srgbClr val="FFC000"/>
                </a:solidFill>
                <a:latin typeface="Century Gothic" panose="020B0502020202020204" pitchFamily="34" charset="0"/>
              </a:rPr>
              <a:t>SIDs</a:t>
            </a:r>
            <a:endParaRPr lang="es-ES" sz="2200" b="1" dirty="0">
              <a:solidFill>
                <a:srgbClr val="FFC000"/>
              </a:solidFill>
              <a:latin typeface="Century Gothic" panose="020B0502020202020204" pitchFamily="34" charset="0"/>
            </a:endParaRP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Cuando un usuario inicia sesión en un sistema Windows, el sistema operativo asigna un SID único a ese usuario. Este SID sirve como un identificador para el usuario y permanece constante en todos los sistemas Windows. Se genera mediante un algoritmo de hash utilizando el contexto de seguridad del usuario, asegurando que sea único y que no pueda ser fácilmente predicho o manipulado.</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Los </a:t>
            </a:r>
            <a:r>
              <a:rPr lang="es-ES" sz="2200" dirty="0" err="1">
                <a:latin typeface="Century Gothic" panose="020B0502020202020204" pitchFamily="34" charset="0"/>
              </a:rPr>
              <a:t>SIDs</a:t>
            </a:r>
            <a:r>
              <a:rPr lang="es-ES" sz="2200" dirty="0">
                <a:latin typeface="Century Gothic" panose="020B0502020202020204" pitchFamily="34" charset="0"/>
              </a:rPr>
              <a:t> se usan junto con las listas de control de acceso (</a:t>
            </a:r>
            <a:r>
              <a:rPr lang="es-ES" sz="2200" dirty="0" err="1">
                <a:latin typeface="Century Gothic" panose="020B0502020202020204" pitchFamily="34" charset="0"/>
              </a:rPr>
              <a:t>ACLs</a:t>
            </a:r>
            <a:r>
              <a:rPr lang="es-ES" sz="2200" dirty="0">
                <a:latin typeface="Century Gothic" panose="020B0502020202020204" pitchFamily="34" charset="0"/>
              </a:rPr>
              <a:t>) para determinar qué usuarios o grupos tienen permiso para acceder a recursos específicos. Cada archivo, carpeta u otro recurso en un sistema Windows incluye una ACL que lista los </a:t>
            </a:r>
            <a:r>
              <a:rPr lang="es-ES" sz="2200" dirty="0" err="1">
                <a:latin typeface="Century Gothic" panose="020B0502020202020204" pitchFamily="34" charset="0"/>
              </a:rPr>
              <a:t>SIDs</a:t>
            </a:r>
            <a:r>
              <a:rPr lang="es-ES" sz="2200" dirty="0">
                <a:latin typeface="Century Gothic" panose="020B0502020202020204" pitchFamily="34" charset="0"/>
              </a:rPr>
              <a:t> de los usuarios y grupos a los que se les permite acceder. Cuando un usuario solicita acceso a un recurso, el sistema compara su SID con la ACL para determinar si tiene los permisos necesarios.</a:t>
            </a:r>
          </a:p>
        </p:txBody>
      </p:sp>
    </p:spTree>
    <p:extLst>
      <p:ext uri="{BB962C8B-B14F-4D97-AF65-F5344CB8AC3E}">
        <p14:creationId xmlns:p14="http://schemas.microsoft.com/office/powerpoint/2010/main" val="241673701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347047-6DCB-7AA9-E291-6B85DDCE7D58}"/>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AAF9DA92-88E7-7095-1C20-352411B5E306}"/>
              </a:ext>
            </a:extLst>
          </p:cNvPr>
          <p:cNvSpPr txBox="1"/>
          <p:nvPr/>
        </p:nvSpPr>
        <p:spPr>
          <a:xfrm>
            <a:off x="768626" y="505122"/>
            <a:ext cx="10654748" cy="5847755"/>
          </a:xfrm>
          <a:prstGeom prst="rect">
            <a:avLst/>
          </a:prstGeom>
          <a:noFill/>
        </p:spPr>
        <p:txBody>
          <a:bodyPr wrap="square">
            <a:spAutoFit/>
          </a:bodyPr>
          <a:lstStyle/>
          <a:p>
            <a:pPr algn="just"/>
            <a:r>
              <a:rPr lang="es-ES" sz="2200" dirty="0">
                <a:latin typeface="Century Gothic" panose="020B0502020202020204" pitchFamily="34" charset="0"/>
              </a:rPr>
              <a:t>El uso de </a:t>
            </a:r>
            <a:r>
              <a:rPr lang="es-ES" sz="2200" dirty="0" err="1">
                <a:latin typeface="Century Gothic" panose="020B0502020202020204" pitchFamily="34" charset="0"/>
              </a:rPr>
              <a:t>SIDs</a:t>
            </a:r>
            <a:r>
              <a:rPr lang="es-ES" sz="2200" dirty="0">
                <a:latin typeface="Century Gothic" panose="020B0502020202020204" pitchFamily="34" charset="0"/>
              </a:rPr>
              <a:t> proporciona un nivel granular de control sobre el acceso a los recursos en una red de Windows. Al asignar </a:t>
            </a:r>
            <a:r>
              <a:rPr lang="es-ES" sz="2200" dirty="0" err="1">
                <a:latin typeface="Century Gothic" panose="020B0502020202020204" pitchFamily="34" charset="0"/>
              </a:rPr>
              <a:t>SIDs</a:t>
            </a:r>
            <a:r>
              <a:rPr lang="es-ES" sz="2200" dirty="0">
                <a:latin typeface="Century Gothic" panose="020B0502020202020204" pitchFamily="34" charset="0"/>
              </a:rPr>
              <a:t> específicos a usuarios o grupos, las organizaciones pueden gestionar y hacer cumplir fácilmente las políticas de seguridad, otorgando o revocando accesos según sea necesario.</a:t>
            </a:r>
          </a:p>
          <a:p>
            <a:pPr algn="just"/>
            <a:endParaRPr lang="es-ES" sz="22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Consejos de Prevención</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Proteger los </a:t>
            </a:r>
            <a:r>
              <a:rPr lang="es-ES" sz="2200" dirty="0" err="1">
                <a:latin typeface="Century Gothic" panose="020B0502020202020204" pitchFamily="34" charset="0"/>
              </a:rPr>
              <a:t>SIDs</a:t>
            </a:r>
            <a:r>
              <a:rPr lang="es-ES" sz="2200" dirty="0">
                <a:latin typeface="Century Gothic" panose="020B0502020202020204" pitchFamily="34" charset="0"/>
              </a:rPr>
              <a:t> es esencial para mantener la seguridad de una red Windows. Aquí hay algunos consejos de prevención para asegurar la confidencialidad e integridad de los </a:t>
            </a:r>
            <a:r>
              <a:rPr lang="es-ES" sz="2200" dirty="0" err="1">
                <a:latin typeface="Century Gothic" panose="020B0502020202020204" pitchFamily="34" charset="0"/>
              </a:rPr>
              <a:t>SIDs</a:t>
            </a:r>
            <a:r>
              <a:rPr lang="es-ES" sz="2200" dirty="0">
                <a:latin typeface="Century Gothic" panose="020B0502020202020204" pitchFamily="34" charset="0"/>
              </a:rPr>
              <a:t>:</a:t>
            </a:r>
          </a:p>
          <a:p>
            <a:pPr algn="just"/>
            <a:endParaRPr lang="es-ES" sz="2200" dirty="0">
              <a:latin typeface="Century Gothic" panose="020B0502020202020204" pitchFamily="34" charset="0"/>
            </a:endParaRPr>
          </a:p>
          <a:p>
            <a:pPr marL="457200" indent="-457200" algn="just">
              <a:buFont typeface="+mj-lt"/>
              <a:buAutoNum type="arabicPeriod"/>
            </a:pPr>
            <a:r>
              <a:rPr lang="es-ES" sz="2200" dirty="0">
                <a:solidFill>
                  <a:srgbClr val="FFFF00"/>
                </a:solidFill>
                <a:latin typeface="Century Gothic" panose="020B0502020202020204" pitchFamily="34" charset="0"/>
              </a:rPr>
              <a:t>Mantener los </a:t>
            </a:r>
            <a:r>
              <a:rPr lang="es-ES" sz="2200" dirty="0" err="1">
                <a:solidFill>
                  <a:srgbClr val="FFFF00"/>
                </a:solidFill>
                <a:latin typeface="Century Gothic" panose="020B0502020202020204" pitchFamily="34" charset="0"/>
              </a:rPr>
              <a:t>SIDs</a:t>
            </a:r>
            <a:r>
              <a:rPr lang="es-ES" sz="2200" dirty="0">
                <a:solidFill>
                  <a:srgbClr val="FFFF00"/>
                </a:solidFill>
                <a:latin typeface="Century Gothic" panose="020B0502020202020204" pitchFamily="34" charset="0"/>
              </a:rPr>
              <a:t> Confidenciales: </a:t>
            </a:r>
            <a:r>
              <a:rPr lang="es-ES" sz="2200" dirty="0">
                <a:latin typeface="Century Gothic" panose="020B0502020202020204" pitchFamily="34" charset="0"/>
              </a:rPr>
              <a:t>Los </a:t>
            </a:r>
            <a:r>
              <a:rPr lang="es-ES" sz="2200" dirty="0" err="1">
                <a:latin typeface="Century Gothic" panose="020B0502020202020204" pitchFamily="34" charset="0"/>
              </a:rPr>
              <a:t>SIDs</a:t>
            </a:r>
            <a:r>
              <a:rPr lang="es-ES" sz="2200" dirty="0">
                <a:latin typeface="Century Gothic" panose="020B0502020202020204" pitchFamily="34" charset="0"/>
              </a:rPr>
              <a:t> deben ser tratados como información sensible y no deben ser divulgados innecesariamente. Si un atacante obtiene acceso al SID de un usuario, podría potencialmente usarlo para hacerse pasar por el usuario y obtener acceso no autorizado a recursos.</a:t>
            </a:r>
          </a:p>
        </p:txBody>
      </p:sp>
    </p:spTree>
    <p:extLst>
      <p:ext uri="{BB962C8B-B14F-4D97-AF65-F5344CB8AC3E}">
        <p14:creationId xmlns:p14="http://schemas.microsoft.com/office/powerpoint/2010/main" val="153965975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5A794E-C59F-C58A-E345-7BF4CE9F9030}"/>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F5E33FEA-1853-054E-6404-A86576F28328}"/>
              </a:ext>
            </a:extLst>
          </p:cNvPr>
          <p:cNvSpPr txBox="1"/>
          <p:nvPr/>
        </p:nvSpPr>
        <p:spPr>
          <a:xfrm>
            <a:off x="768626" y="505122"/>
            <a:ext cx="10654748" cy="5847755"/>
          </a:xfrm>
          <a:prstGeom prst="rect">
            <a:avLst/>
          </a:prstGeom>
          <a:noFill/>
        </p:spPr>
        <p:txBody>
          <a:bodyPr wrap="square">
            <a:spAutoFit/>
          </a:bodyPr>
          <a:lstStyle/>
          <a:p>
            <a:pPr marL="457200" indent="-457200" algn="just">
              <a:buFont typeface="+mj-lt"/>
              <a:buAutoNum type="arabicPeriod" startAt="2"/>
            </a:pPr>
            <a:r>
              <a:rPr lang="es-ES" sz="2200" dirty="0">
                <a:solidFill>
                  <a:srgbClr val="FFFF00"/>
                </a:solidFill>
                <a:latin typeface="Century Gothic" panose="020B0502020202020204" pitchFamily="34" charset="0"/>
              </a:rPr>
              <a:t>Implementar Controles de Acceso Adecuados: </a:t>
            </a:r>
            <a:r>
              <a:rPr lang="es-ES" sz="2200" dirty="0">
                <a:latin typeface="Century Gothic" panose="020B0502020202020204" pitchFamily="34" charset="0"/>
              </a:rPr>
              <a:t>Revisar y actualizar regularmente las listas de control de acceso (</a:t>
            </a:r>
            <a:r>
              <a:rPr lang="es-ES" sz="2200" dirty="0" err="1">
                <a:latin typeface="Century Gothic" panose="020B0502020202020204" pitchFamily="34" charset="0"/>
              </a:rPr>
              <a:t>ACLs</a:t>
            </a:r>
            <a:r>
              <a:rPr lang="es-ES" sz="2200" dirty="0">
                <a:latin typeface="Century Gothic" panose="020B0502020202020204" pitchFamily="34" charset="0"/>
              </a:rPr>
              <a:t>) asociadas con archivos, carpetas y otros recursos. Eliminar cualquier SID no autorizado o desactualizado para asegurar que solo los usuarios autorizados tengan acceso. Implementar el principio de privilegio mínimo también es importante, donde a los usuarios se les otorgan solo los permisos necesarios para realizar sus tareas.</a:t>
            </a:r>
          </a:p>
          <a:p>
            <a:pPr marL="457200" indent="-457200" algn="just">
              <a:buFont typeface="+mj-lt"/>
              <a:buAutoNum type="arabicPeriod" startAt="2"/>
            </a:pPr>
            <a:endParaRPr lang="es-ES" sz="2200" dirty="0">
              <a:latin typeface="Century Gothic" panose="020B0502020202020204" pitchFamily="34" charset="0"/>
            </a:endParaRPr>
          </a:p>
          <a:p>
            <a:pPr marL="457200" indent="-457200" algn="just">
              <a:buFont typeface="+mj-lt"/>
              <a:buAutoNum type="arabicPeriod" startAt="2"/>
            </a:pPr>
            <a:r>
              <a:rPr lang="es-ES" sz="2200" dirty="0">
                <a:solidFill>
                  <a:srgbClr val="FFFF00"/>
                </a:solidFill>
                <a:latin typeface="Century Gothic" panose="020B0502020202020204" pitchFamily="34" charset="0"/>
              </a:rPr>
              <a:t>Monitorear y Detectar Actividades Anómalas: </a:t>
            </a:r>
            <a:r>
              <a:rPr lang="es-ES" sz="2200" dirty="0">
                <a:latin typeface="Century Gothic" panose="020B0502020202020204" pitchFamily="34" charset="0"/>
              </a:rPr>
              <a:t>Implementar herramientas y sistemas de monitoreo de seguridad para detectar cualquier intento no autorizado de acceder a recursos usando </a:t>
            </a:r>
            <a:r>
              <a:rPr lang="es-ES" sz="2200" dirty="0" err="1">
                <a:latin typeface="Century Gothic" panose="020B0502020202020204" pitchFamily="34" charset="0"/>
              </a:rPr>
              <a:t>SIDs</a:t>
            </a:r>
            <a:r>
              <a:rPr lang="es-ES" sz="2200" dirty="0">
                <a:latin typeface="Century Gothic" panose="020B0502020202020204" pitchFamily="34" charset="0"/>
              </a:rPr>
              <a:t> inapropiados. Revisar regularmente los registros del sistema y los datos de eventos de seguridad para identificar posibles incidentes de seguridad relacionados con los </a:t>
            </a:r>
            <a:r>
              <a:rPr lang="es-ES" sz="2200" dirty="0" err="1">
                <a:latin typeface="Century Gothic" panose="020B0502020202020204" pitchFamily="34" charset="0"/>
              </a:rPr>
              <a:t>SIDs</a:t>
            </a:r>
            <a:r>
              <a:rPr lang="es-ES" sz="2200" dirty="0">
                <a:latin typeface="Century Gothic" panose="020B0502020202020204" pitchFamily="34" charset="0"/>
              </a:rPr>
              <a:t>.</a:t>
            </a:r>
          </a:p>
          <a:p>
            <a:pPr marL="457200" indent="-457200" algn="just">
              <a:buFont typeface="+mj-lt"/>
              <a:buAutoNum type="arabicPeriod" startAt="2"/>
            </a:pPr>
            <a:endParaRPr lang="es-ES" sz="2200" dirty="0">
              <a:latin typeface="Century Gothic" panose="020B0502020202020204" pitchFamily="34" charset="0"/>
            </a:endParaRPr>
          </a:p>
          <a:p>
            <a:pPr marL="457200" indent="-457200" algn="just">
              <a:buFont typeface="+mj-lt"/>
              <a:buAutoNum type="arabicPeriod" startAt="2"/>
            </a:pPr>
            <a:r>
              <a:rPr lang="es-ES" sz="2200" dirty="0">
                <a:solidFill>
                  <a:srgbClr val="FFFF00"/>
                </a:solidFill>
                <a:effectLst>
                  <a:outerShdw blurRad="38100" dist="38100" dir="2700000" algn="tl">
                    <a:srgbClr val="000000">
                      <a:alpha val="43137"/>
                    </a:srgbClr>
                  </a:outerShdw>
                </a:effectLst>
                <a:latin typeface="Century Gothic" panose="020B0502020202020204" pitchFamily="34" charset="0"/>
              </a:rPr>
              <a:t>Mantener los Sistemas y Software Actualizados</a:t>
            </a:r>
            <a:r>
              <a:rPr lang="es-ES" sz="2200" dirty="0">
                <a:solidFill>
                  <a:srgbClr val="FFFF00"/>
                </a:solidFill>
                <a:latin typeface="Century Gothic" panose="020B0502020202020204" pitchFamily="34" charset="0"/>
              </a:rPr>
              <a:t>: </a:t>
            </a:r>
            <a:r>
              <a:rPr lang="es-ES" sz="2200" dirty="0">
                <a:latin typeface="Century Gothic" panose="020B0502020202020204" pitchFamily="34" charset="0"/>
              </a:rPr>
              <a:t>Aplicar regularmente parches  de  seguridad  y  actualizaciones al sistema operativo Windows </a:t>
            </a:r>
          </a:p>
        </p:txBody>
      </p:sp>
    </p:spTree>
    <p:extLst>
      <p:ext uri="{BB962C8B-B14F-4D97-AF65-F5344CB8AC3E}">
        <p14:creationId xmlns:p14="http://schemas.microsoft.com/office/powerpoint/2010/main" val="30909133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464356-EC82-65F2-38F1-657F002AE983}"/>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32FED976-D791-EAA6-A286-FC0E842D0435}"/>
              </a:ext>
            </a:extLst>
          </p:cNvPr>
          <p:cNvSpPr txBox="1"/>
          <p:nvPr/>
        </p:nvSpPr>
        <p:spPr>
          <a:xfrm>
            <a:off x="768626" y="335845"/>
            <a:ext cx="10654748" cy="6186309"/>
          </a:xfrm>
          <a:prstGeom prst="rect">
            <a:avLst/>
          </a:prstGeom>
          <a:noFill/>
        </p:spPr>
        <p:txBody>
          <a:bodyPr wrap="square">
            <a:spAutoFit/>
          </a:bodyPr>
          <a:lstStyle/>
          <a:p>
            <a:pPr algn="just"/>
            <a:r>
              <a:rPr lang="es-ES" sz="2200" dirty="0">
                <a:latin typeface="Century Gothic" panose="020B0502020202020204" pitchFamily="34" charset="0"/>
              </a:rPr>
              <a:t>y software relevante puede ayudar a proteger contra vulnerabilidades conocidas que podrían ser explotadas para obtener acceso no autorizado a </a:t>
            </a:r>
            <a:r>
              <a:rPr lang="es-ES" sz="2200" dirty="0" err="1">
                <a:latin typeface="Century Gothic" panose="020B0502020202020204" pitchFamily="34" charset="0"/>
              </a:rPr>
              <a:t>SIDs</a:t>
            </a:r>
            <a:r>
              <a:rPr lang="es-ES" sz="2200" dirty="0">
                <a:latin typeface="Century Gothic" panose="020B0502020202020204" pitchFamily="34" charset="0"/>
              </a:rPr>
              <a:t> y recursos.</a:t>
            </a:r>
          </a:p>
          <a:p>
            <a:pPr algn="just"/>
            <a:endParaRPr lang="es-ES" sz="22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Ejemplos y Casos de Uso</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Para ilustrar la aplicación práctica de los </a:t>
            </a:r>
            <a:r>
              <a:rPr lang="es-ES" sz="2200" dirty="0" err="1">
                <a:latin typeface="Century Gothic" panose="020B0502020202020204" pitchFamily="34" charset="0"/>
              </a:rPr>
              <a:t>SIDs</a:t>
            </a:r>
            <a:r>
              <a:rPr lang="es-ES" sz="2200" dirty="0">
                <a:latin typeface="Century Gothic" panose="020B0502020202020204" pitchFamily="34" charset="0"/>
              </a:rPr>
              <a:t>, aquí hay algunos ejemplos y casos de uso:</a:t>
            </a:r>
          </a:p>
          <a:p>
            <a:pPr algn="just"/>
            <a:endParaRPr lang="es-ES" sz="2200" dirty="0">
              <a:latin typeface="Century Gothic" panose="020B0502020202020204" pitchFamily="34" charset="0"/>
            </a:endParaRPr>
          </a:p>
          <a:p>
            <a:pPr marL="457200" indent="-457200" algn="just">
              <a:buFont typeface="+mj-lt"/>
              <a:buAutoNum type="arabicPeriod"/>
            </a:pPr>
            <a:r>
              <a:rPr lang="es-ES" sz="2200" dirty="0">
                <a:solidFill>
                  <a:srgbClr val="FFFF00"/>
                </a:solidFill>
                <a:latin typeface="Century Gothic" panose="020B0502020202020204" pitchFamily="34" charset="0"/>
              </a:rPr>
              <a:t>Autenticación de Usuarios:</a:t>
            </a:r>
            <a:r>
              <a:rPr lang="es-ES" sz="2200" dirty="0">
                <a:latin typeface="Century Gothic" panose="020B0502020202020204" pitchFamily="34" charset="0"/>
              </a:rPr>
              <a:t> Cuando un usuario inicia sesión en un sistema Windows, su SID se utiliza para identificarlos y determinar sus derechos de acceso. Esto permite al sistema hacer cumplir políticas de seguridad y asegurar que solo los usuarios autorizados puedan acceder a los recursos.</a:t>
            </a:r>
          </a:p>
          <a:p>
            <a:pPr marL="457200" indent="-457200" algn="just">
              <a:buFont typeface="+mj-lt"/>
              <a:buAutoNum type="arabicPeriod"/>
            </a:pPr>
            <a:endParaRPr lang="es-ES" sz="2200" dirty="0">
              <a:latin typeface="Century Gothic" panose="020B0502020202020204" pitchFamily="34" charset="0"/>
            </a:endParaRPr>
          </a:p>
          <a:p>
            <a:pPr marL="457200" indent="-457200" algn="just">
              <a:buFont typeface="+mj-lt"/>
              <a:buAutoNum type="arabicPeriod"/>
            </a:pPr>
            <a:r>
              <a:rPr lang="es-ES" sz="2200" dirty="0">
                <a:solidFill>
                  <a:srgbClr val="FFFF00"/>
                </a:solidFill>
                <a:latin typeface="Century Gothic" panose="020B0502020202020204" pitchFamily="34" charset="0"/>
              </a:rPr>
              <a:t>Control de Acceso Basado en Grupos: </a:t>
            </a:r>
            <a:r>
              <a:rPr lang="es-ES" sz="2200" dirty="0">
                <a:latin typeface="Century Gothic" panose="020B0502020202020204" pitchFamily="34" charset="0"/>
              </a:rPr>
              <a:t>Los </a:t>
            </a:r>
            <a:r>
              <a:rPr lang="es-ES" sz="2200" dirty="0" err="1">
                <a:latin typeface="Century Gothic" panose="020B0502020202020204" pitchFamily="34" charset="0"/>
              </a:rPr>
              <a:t>SIDs</a:t>
            </a:r>
            <a:r>
              <a:rPr lang="es-ES" sz="2200" dirty="0">
                <a:latin typeface="Century Gothic" panose="020B0502020202020204" pitchFamily="34" charset="0"/>
              </a:rPr>
              <a:t> también se utilizan para gestionar el control de acceso basado en grupos de usuarios. En lugar de asignar   permisos  individualmente  a  cada  usuario,  los  administradores</a:t>
            </a:r>
          </a:p>
        </p:txBody>
      </p:sp>
    </p:spTree>
    <p:extLst>
      <p:ext uri="{BB962C8B-B14F-4D97-AF65-F5344CB8AC3E}">
        <p14:creationId xmlns:p14="http://schemas.microsoft.com/office/powerpoint/2010/main" val="274079746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74A358-3FE1-150C-1D69-52AEDB8A4038}"/>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C9D37690-271C-9D4E-691C-3DEDD7E9CAEA}"/>
              </a:ext>
            </a:extLst>
          </p:cNvPr>
          <p:cNvSpPr txBox="1"/>
          <p:nvPr/>
        </p:nvSpPr>
        <p:spPr>
          <a:xfrm>
            <a:off x="768626" y="505122"/>
            <a:ext cx="10654748" cy="5509200"/>
          </a:xfrm>
          <a:prstGeom prst="rect">
            <a:avLst/>
          </a:prstGeom>
          <a:noFill/>
        </p:spPr>
        <p:txBody>
          <a:bodyPr wrap="square">
            <a:spAutoFit/>
          </a:bodyPr>
          <a:lstStyle/>
          <a:p>
            <a:pPr marL="357188" algn="just"/>
            <a:r>
              <a:rPr lang="es-ES" sz="2200" dirty="0">
                <a:latin typeface="Century Gothic" panose="020B0502020202020204" pitchFamily="34" charset="0"/>
              </a:rPr>
              <a:t>pueden asignar permisos a grupos, y los </a:t>
            </a:r>
            <a:r>
              <a:rPr lang="es-ES" sz="2200" dirty="0" err="1">
                <a:latin typeface="Century Gothic" panose="020B0502020202020204" pitchFamily="34" charset="0"/>
              </a:rPr>
              <a:t>SIDs</a:t>
            </a:r>
            <a:r>
              <a:rPr lang="es-ES" sz="2200" dirty="0">
                <a:latin typeface="Century Gothic" panose="020B0502020202020204" pitchFamily="34" charset="0"/>
              </a:rPr>
              <a:t> de los miembros del grupo se refieren en las </a:t>
            </a:r>
            <a:r>
              <a:rPr lang="es-ES" sz="2200" dirty="0" err="1">
                <a:latin typeface="Century Gothic" panose="020B0502020202020204" pitchFamily="34" charset="0"/>
              </a:rPr>
              <a:t>ACLs</a:t>
            </a:r>
            <a:r>
              <a:rPr lang="es-ES" sz="2200" dirty="0">
                <a:latin typeface="Century Gothic" panose="020B0502020202020204" pitchFamily="34" charset="0"/>
              </a:rPr>
              <a:t>. Esto simplifica la gestión de derechos de acceso y facilita el otorgamiento o revocación de permisos para múltiples usuarios a la vez.</a:t>
            </a:r>
          </a:p>
          <a:p>
            <a:pPr algn="just"/>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dirty="0">
                <a:solidFill>
                  <a:srgbClr val="FFFF00"/>
                </a:solidFill>
                <a:latin typeface="Century Gothic" panose="020B0502020202020204" pitchFamily="34" charset="0"/>
              </a:rPr>
              <a:t>Acceso a Recursos entre Dominios: </a:t>
            </a:r>
            <a:r>
              <a:rPr lang="es-ES" sz="2200" dirty="0">
                <a:latin typeface="Century Gothic" panose="020B0502020202020204" pitchFamily="34" charset="0"/>
              </a:rPr>
              <a:t>En un entorno de dominio de Windows, los </a:t>
            </a:r>
            <a:r>
              <a:rPr lang="es-ES" sz="2200" dirty="0" err="1">
                <a:latin typeface="Century Gothic" panose="020B0502020202020204" pitchFamily="34" charset="0"/>
              </a:rPr>
              <a:t>SIDs</a:t>
            </a:r>
            <a:r>
              <a:rPr lang="es-ES" sz="2200" dirty="0">
                <a:latin typeface="Century Gothic" panose="020B0502020202020204" pitchFamily="34" charset="0"/>
              </a:rPr>
              <a:t> permiten a los usuarios y grupos acceder a recursos en diferentes dominios. Al incluir </a:t>
            </a:r>
            <a:r>
              <a:rPr lang="es-ES" sz="2200" dirty="0" err="1">
                <a:latin typeface="Century Gothic" panose="020B0502020202020204" pitchFamily="34" charset="0"/>
              </a:rPr>
              <a:t>SIDs</a:t>
            </a:r>
            <a:r>
              <a:rPr lang="es-ES" sz="2200" dirty="0">
                <a:latin typeface="Century Gothic" panose="020B0502020202020204" pitchFamily="34" charset="0"/>
              </a:rPr>
              <a:t> </a:t>
            </a:r>
            <a:r>
              <a:rPr lang="es-ES" sz="2200" dirty="0" err="1">
                <a:latin typeface="Century Gothic" panose="020B0502020202020204" pitchFamily="34" charset="0"/>
              </a:rPr>
              <a:t>cross-domain</a:t>
            </a:r>
            <a:r>
              <a:rPr lang="es-ES" sz="2200" dirty="0">
                <a:latin typeface="Century Gothic" panose="020B0502020202020204" pitchFamily="34" charset="0"/>
              </a:rPr>
              <a:t> en las </a:t>
            </a:r>
            <a:r>
              <a:rPr lang="es-ES" sz="2200" dirty="0" err="1">
                <a:latin typeface="Century Gothic" panose="020B0502020202020204" pitchFamily="34" charset="0"/>
              </a:rPr>
              <a:t>ACLs</a:t>
            </a:r>
            <a:r>
              <a:rPr lang="es-ES" sz="2200" dirty="0">
                <a:latin typeface="Century Gothic" panose="020B0502020202020204" pitchFamily="34" charset="0"/>
              </a:rPr>
              <a:t>, los administradores pueden controlar el acceso a recursos en toda la red manteniendo la configuración de seguridad y permisos.</a:t>
            </a:r>
          </a:p>
          <a:p>
            <a:pPr algn="just"/>
            <a:endParaRPr lang="es-ES" sz="22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Información Adicional</a:t>
            </a:r>
          </a:p>
          <a:p>
            <a:pPr algn="just"/>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dirty="0">
                <a:latin typeface="Century Gothic" panose="020B0502020202020204" pitchFamily="34" charset="0"/>
              </a:rPr>
              <a:t>Los </a:t>
            </a:r>
            <a:r>
              <a:rPr lang="es-ES" sz="2200" dirty="0" err="1">
                <a:latin typeface="Century Gothic" panose="020B0502020202020204" pitchFamily="34" charset="0"/>
              </a:rPr>
              <a:t>SIDs</a:t>
            </a:r>
            <a:r>
              <a:rPr lang="es-ES" sz="2200" dirty="0">
                <a:latin typeface="Century Gothic" panose="020B0502020202020204" pitchFamily="34" charset="0"/>
              </a:rPr>
              <a:t> se almacenan y referencian en la Security </a:t>
            </a:r>
            <a:r>
              <a:rPr lang="es-ES" sz="2200" dirty="0" err="1">
                <a:latin typeface="Century Gothic" panose="020B0502020202020204" pitchFamily="34" charset="0"/>
              </a:rPr>
              <a:t>Identifier</a:t>
            </a:r>
            <a:r>
              <a:rPr lang="es-ES" sz="2200" dirty="0">
                <a:latin typeface="Century Gothic" panose="020B0502020202020204" pitchFamily="34" charset="0"/>
              </a:rPr>
              <a:t> (SID) </a:t>
            </a:r>
            <a:r>
              <a:rPr lang="es-ES" sz="2200" dirty="0" err="1">
                <a:latin typeface="Century Gothic" panose="020B0502020202020204" pitchFamily="34" charset="0"/>
              </a:rPr>
              <a:t>Authority</a:t>
            </a:r>
            <a:r>
              <a:rPr lang="es-ES" sz="2200" dirty="0">
                <a:latin typeface="Century Gothic" panose="020B0502020202020204" pitchFamily="34" charset="0"/>
              </a:rPr>
              <a:t> de Windows, que es responsable de generar y gestionar los </a:t>
            </a:r>
            <a:r>
              <a:rPr lang="es-ES" sz="2200" dirty="0" err="1">
                <a:latin typeface="Century Gothic" panose="020B0502020202020204" pitchFamily="34" charset="0"/>
              </a:rPr>
              <a:t>SIDs</a:t>
            </a:r>
            <a:r>
              <a:rPr lang="es-ES" sz="2200" dirty="0">
                <a:latin typeface="Century Gothic" panose="020B0502020202020204" pitchFamily="34" charset="0"/>
              </a:rPr>
              <a:t> dentro del entorno Windows.</a:t>
            </a:r>
          </a:p>
        </p:txBody>
      </p:sp>
    </p:spTree>
    <p:extLst>
      <p:ext uri="{BB962C8B-B14F-4D97-AF65-F5344CB8AC3E}">
        <p14:creationId xmlns:p14="http://schemas.microsoft.com/office/powerpoint/2010/main" val="28350193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EC0BED-97BC-28E3-1F6F-681018734DA8}"/>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6CA08B3E-C6AB-D8E1-9329-1F5750FF05F5}"/>
              </a:ext>
            </a:extLst>
          </p:cNvPr>
          <p:cNvSpPr txBox="1"/>
          <p:nvPr/>
        </p:nvSpPr>
        <p:spPr>
          <a:xfrm>
            <a:off x="768626" y="505122"/>
            <a:ext cx="10654748" cy="5509200"/>
          </a:xfrm>
          <a:prstGeom prst="rect">
            <a:avLst/>
          </a:prstGeom>
          <a:noFill/>
        </p:spPr>
        <p:txBody>
          <a:bodyPr wrap="square">
            <a:spAutoFit/>
          </a:bodyPr>
          <a:lstStyle/>
          <a:p>
            <a:pPr marL="342900" indent="-342900" algn="just">
              <a:buFont typeface="Wingdings" panose="05000000000000000000" pitchFamily="2" charset="2"/>
              <a:buChar char="§"/>
            </a:pPr>
            <a:r>
              <a:rPr lang="es-ES" sz="2200" dirty="0">
                <a:latin typeface="Century Gothic" panose="020B0502020202020204" pitchFamily="34" charset="0"/>
              </a:rPr>
              <a:t>Aunque los </a:t>
            </a:r>
            <a:r>
              <a:rPr lang="es-ES" sz="2200" dirty="0" err="1">
                <a:latin typeface="Century Gothic" panose="020B0502020202020204" pitchFamily="34" charset="0"/>
              </a:rPr>
              <a:t>SIDs</a:t>
            </a:r>
            <a:r>
              <a:rPr lang="es-ES" sz="2200" dirty="0">
                <a:latin typeface="Century Gothic" panose="020B0502020202020204" pitchFamily="34" charset="0"/>
              </a:rPr>
              <a:t> están principalmente asociados con Windows, otros sistemas operativos, como macOS y Linux, utilizan conceptos similares para la identificación de usuarios y control de acceso.</a:t>
            </a:r>
          </a:p>
          <a:p>
            <a:pPr marL="342900" indent="-342900" algn="just">
              <a:buFont typeface="Wingdings" panose="05000000000000000000" pitchFamily="2" charset="2"/>
              <a:buChar char="§"/>
            </a:pPr>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dirty="0">
                <a:latin typeface="Century Gothic" panose="020B0502020202020204" pitchFamily="34" charset="0"/>
              </a:rPr>
              <a:t>Es importante mencionar que los </a:t>
            </a:r>
            <a:r>
              <a:rPr lang="es-ES" sz="2200" dirty="0" err="1">
                <a:latin typeface="Century Gothic" panose="020B0502020202020204" pitchFamily="34" charset="0"/>
              </a:rPr>
              <a:t>SIDs</a:t>
            </a:r>
            <a:r>
              <a:rPr lang="es-ES" sz="2200" dirty="0">
                <a:latin typeface="Century Gothic" panose="020B0502020202020204" pitchFamily="34" charset="0"/>
              </a:rPr>
              <a:t> pueden cambiar ocasionalmente debido a ciertos eventos o acciones, como un usuario que es eliminado y recreado con un SID diferente. Esto puede impactar el acceso a recursos y la configuración de permisos, destacando la importancia de revisar y mantener regularmente las </a:t>
            </a:r>
            <a:r>
              <a:rPr lang="es-ES" sz="2200" dirty="0" err="1">
                <a:latin typeface="Century Gothic" panose="020B0502020202020204" pitchFamily="34" charset="0"/>
              </a:rPr>
              <a:t>ACLs</a:t>
            </a:r>
            <a:r>
              <a:rPr lang="es-ES" sz="2200" dirty="0">
                <a:latin typeface="Century Gothic" panose="020B0502020202020204" pitchFamily="34" charset="0"/>
              </a:rPr>
              <a:t>.</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En general, los identificadores de seguridad son fundamentales para los mecanismos de seguridad y control de acceso dentro de una red de Windows. Al asignar </a:t>
            </a:r>
            <a:r>
              <a:rPr lang="es-ES" sz="2200" dirty="0" err="1">
                <a:latin typeface="Century Gothic" panose="020B0502020202020204" pitchFamily="34" charset="0"/>
              </a:rPr>
              <a:t>SIDs</a:t>
            </a:r>
            <a:r>
              <a:rPr lang="es-ES" sz="2200" dirty="0">
                <a:latin typeface="Century Gothic" panose="020B0502020202020204" pitchFamily="34" charset="0"/>
              </a:rPr>
              <a:t> únicos a usuarios, grupos y computadoras, las organizaciones pueden gestionar eficazmente el acceso a recursos, hacer cumplir políticas de seguridad y proteger información sensible contra el acceso no autorizado. </a:t>
            </a:r>
          </a:p>
        </p:txBody>
      </p:sp>
    </p:spTree>
    <p:extLst>
      <p:ext uri="{BB962C8B-B14F-4D97-AF65-F5344CB8AC3E}">
        <p14:creationId xmlns:p14="http://schemas.microsoft.com/office/powerpoint/2010/main" val="152113326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55374" y="598728"/>
            <a:ext cx="10634869" cy="5539978"/>
          </a:xfrm>
          <a:prstGeom prst="rect">
            <a:avLst/>
          </a:prstGeom>
          <a:noFill/>
        </p:spPr>
        <p:txBody>
          <a:bodyPr wrap="square">
            <a:spAutoFit/>
          </a:bodyPr>
          <a:lstStyle/>
          <a:p>
            <a:pPr algn="just"/>
            <a:r>
              <a:rPr lang="es-ES" sz="2400" b="1" dirty="0">
                <a:solidFill>
                  <a:srgbClr val="FFFF00"/>
                </a:solidFill>
                <a:latin typeface="Century Gothic" panose="020B0502020202020204" pitchFamily="34" charset="0"/>
              </a:rPr>
              <a:t>1. Gestión de contraseñas e identificadores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En el día a día de nuestra empresa, es habitual acceder a numerosas aplicaciones y servicios para realizar nuestras tareas. Cada uno de estos accesos suele requerir un proceso de autenticación mediante usuario y contraseña; contraseña que, para una mayor seguridad, debe ser diferente para cada servicio.</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En ocasiones, recordar todas esas contraseñas distintas puede resultar complicado e, incluso, afectar a nuestra productividad y la de nuestros empleados. Apuntar nuestras credenciales en un papel y dejarlo a la vista, por ejemplo, pegado en el monitor, puede parecer una solución a este problema, pero se trata de una práctica altamente peligrosa para la seguridad de nuestra empresa.</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Entonces,   </a:t>
            </a:r>
            <a:r>
              <a:rPr lang="es-ES" sz="2200" dirty="0">
                <a:solidFill>
                  <a:srgbClr val="FFFF00"/>
                </a:solidFill>
                <a:latin typeface="Century Gothic" panose="020B0502020202020204" pitchFamily="34" charset="0"/>
              </a:rPr>
              <a:t>¿qué   podemos   hacer  para  recordar  una  gran  cantidad  de</a:t>
            </a:r>
          </a:p>
        </p:txBody>
      </p:sp>
    </p:spTree>
    <p:extLst>
      <p:ext uri="{BB962C8B-B14F-4D97-AF65-F5344CB8AC3E}">
        <p14:creationId xmlns:p14="http://schemas.microsoft.com/office/powerpoint/2010/main" val="65556836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1017104" y="612844"/>
            <a:ext cx="10356574" cy="5632311"/>
          </a:xfrm>
          <a:prstGeom prst="rect">
            <a:avLst/>
          </a:prstGeom>
          <a:noFill/>
        </p:spPr>
        <p:txBody>
          <a:bodyPr wrap="square">
            <a:spAutoFit/>
          </a:bodyPr>
          <a:lstStyle/>
          <a:p>
            <a:pPr algn="just">
              <a:spcAft>
                <a:spcPts val="1200"/>
              </a:spcAft>
            </a:pPr>
            <a:r>
              <a:rPr lang="es-ES" sz="2200" dirty="0">
                <a:solidFill>
                  <a:srgbClr val="FFFF00"/>
                </a:solidFill>
                <a:latin typeface="Century Gothic" panose="020B0502020202020204" pitchFamily="34" charset="0"/>
              </a:rPr>
              <a:t>contraseñas diferentes y que, a la vez, cumplan los requisitos para considerarse seguras? </a:t>
            </a:r>
            <a:r>
              <a:rPr lang="es-ES" sz="2200" dirty="0">
                <a:latin typeface="Century Gothic" panose="020B0502020202020204" pitchFamily="34" charset="0"/>
              </a:rPr>
              <a:t>La respuesta es la siguiente: utilizar un gestor de contraseñas.</a:t>
            </a:r>
          </a:p>
          <a:p>
            <a:pPr algn="just">
              <a:spcAft>
                <a:spcPts val="1200"/>
              </a:spcAft>
            </a:pPr>
            <a:r>
              <a:rPr lang="es-ES" sz="2200" b="1" dirty="0">
                <a:solidFill>
                  <a:srgbClr val="FFC000"/>
                </a:solidFill>
                <a:latin typeface="Century Gothic" panose="020B0502020202020204" pitchFamily="34" charset="0"/>
              </a:rPr>
              <a:t>¿Qué es un gestor de contraseñas?</a:t>
            </a:r>
          </a:p>
          <a:p>
            <a:pPr algn="just">
              <a:spcAft>
                <a:spcPts val="1200"/>
              </a:spcAft>
            </a:pPr>
            <a:r>
              <a:rPr lang="es-ES" sz="2200" dirty="0">
                <a:latin typeface="Century Gothic" panose="020B0502020202020204" pitchFamily="34" charset="0"/>
              </a:rPr>
              <a:t>Un gestor de contraseñas es una herramienta que facilita el almacenamiento seguro y la organización de las contraseñas que se utilizan en diferentes servicios o aplicaciones. Su función principal es almacenar todas nuestras credenciales en una base de datos cifrada a la que se accede a través de una única contraseña. De esta forma, solo deberemos recordar esa contraseña maestra para gestionar todos nuestros servicios.</a:t>
            </a:r>
          </a:p>
          <a:p>
            <a:pPr algn="just">
              <a:spcAft>
                <a:spcPts val="1200"/>
              </a:spcAft>
            </a:pPr>
            <a:r>
              <a:rPr lang="es-ES" sz="2200" dirty="0">
                <a:latin typeface="Century Gothic" panose="020B0502020202020204" pitchFamily="34" charset="0"/>
              </a:rPr>
              <a:t>Las características y funciones de un gestor de contraseñas pueden variar dependiendo del fabricante y la versión del gestor, pero, para considerarlo eficiente y seguro, un gestor de contraseñas debería contar, al menos, con las siguientes:</a:t>
            </a:r>
          </a:p>
        </p:txBody>
      </p:sp>
    </p:spTree>
    <p:extLst>
      <p:ext uri="{BB962C8B-B14F-4D97-AF65-F5344CB8AC3E}">
        <p14:creationId xmlns:p14="http://schemas.microsoft.com/office/powerpoint/2010/main" val="149843272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505122"/>
            <a:ext cx="10654748" cy="5786199"/>
          </a:xfrm>
          <a:prstGeom prst="rect">
            <a:avLst/>
          </a:prstGeom>
          <a:noFill/>
        </p:spPr>
        <p:txBody>
          <a:bodyPr wrap="square">
            <a:spAutoFit/>
          </a:bodyPr>
          <a:lstStyle/>
          <a:p>
            <a:pPr marL="342900" indent="-342900" algn="just">
              <a:spcAft>
                <a:spcPts val="1200"/>
              </a:spcAft>
              <a:buFont typeface="Wingdings" panose="05000000000000000000" pitchFamily="2" charset="2"/>
              <a:buChar char="§"/>
            </a:pPr>
            <a:r>
              <a:rPr lang="es-ES" sz="2200" u="sng" dirty="0">
                <a:latin typeface="Century Gothic" panose="020B0502020202020204" pitchFamily="34" charset="0"/>
              </a:rPr>
              <a:t>Almacenamiento seguro</a:t>
            </a:r>
            <a:r>
              <a:rPr lang="es-ES" sz="2200" dirty="0">
                <a:latin typeface="Century Gothic" panose="020B0502020202020204" pitchFamily="34" charset="0"/>
              </a:rPr>
              <a:t>:  Debe almacenar de forma segura y cifrada las contraseñas que se gestionan en él para protegerlas de accesos no autorizados.</a:t>
            </a:r>
          </a:p>
          <a:p>
            <a:pPr marL="342900" indent="-342900" algn="just">
              <a:spcAft>
                <a:spcPts val="1200"/>
              </a:spcAft>
              <a:buFont typeface="Wingdings" panose="05000000000000000000" pitchFamily="2" charset="2"/>
              <a:buChar char="§"/>
            </a:pPr>
            <a:r>
              <a:rPr lang="es-ES" sz="2200" u="sng" dirty="0">
                <a:latin typeface="Century Gothic" panose="020B0502020202020204" pitchFamily="34" charset="0"/>
              </a:rPr>
              <a:t>Generador de contraseñas</a:t>
            </a:r>
            <a:r>
              <a:rPr lang="es-ES" sz="2200" dirty="0">
                <a:latin typeface="Century Gothic" panose="020B0502020202020204" pitchFamily="34" charset="0"/>
              </a:rPr>
              <a:t>: Permite crear contraseñas aleatorias seguras para los diferentes servicios automáticamente.</a:t>
            </a:r>
          </a:p>
          <a:p>
            <a:pPr marL="342900" indent="-342900" algn="just">
              <a:spcAft>
                <a:spcPts val="1200"/>
              </a:spcAft>
              <a:buFont typeface="Wingdings" panose="05000000000000000000" pitchFamily="2" charset="2"/>
              <a:buChar char="§"/>
            </a:pPr>
            <a:r>
              <a:rPr lang="es-ES" sz="2200" u="sng" dirty="0">
                <a:latin typeface="Century Gothic" panose="020B0502020202020204" pitchFamily="34" charset="0"/>
              </a:rPr>
              <a:t>Sincronización</a:t>
            </a:r>
            <a:r>
              <a:rPr lang="es-ES" sz="2200" dirty="0">
                <a:latin typeface="Century Gothic" panose="020B0502020202020204" pitchFamily="34" charset="0"/>
              </a:rPr>
              <a:t>: Algunos gestores de contraseñas alojan las contraseñas en la nube, debidamente protegidas, permitiendo así la opción multidispositivo.</a:t>
            </a:r>
          </a:p>
          <a:p>
            <a:pPr marL="342900" indent="-342900" algn="just">
              <a:spcAft>
                <a:spcPts val="1200"/>
              </a:spcAft>
              <a:buFont typeface="Wingdings" panose="05000000000000000000" pitchFamily="2" charset="2"/>
              <a:buChar char="§"/>
            </a:pPr>
            <a:r>
              <a:rPr lang="es-ES" sz="2200" u="sng" dirty="0">
                <a:latin typeface="Century Gothic" panose="020B0502020202020204" pitchFamily="34" charset="0"/>
              </a:rPr>
              <a:t>Autocompletado de formularios</a:t>
            </a:r>
            <a:r>
              <a:rPr lang="es-ES" sz="2200" dirty="0">
                <a:latin typeface="Century Gothic" panose="020B0502020202020204" pitchFamily="34" charset="0"/>
              </a:rPr>
              <a:t>: Esta función permite agilizar el proceso de autenticación rellenando automáticamente los campos de inicio de sesión en sitios web y aplicaciones.</a:t>
            </a:r>
          </a:p>
          <a:p>
            <a:pPr marL="342900" indent="-342900" algn="just">
              <a:spcAft>
                <a:spcPts val="1200"/>
              </a:spcAft>
              <a:buFont typeface="Wingdings" panose="05000000000000000000" pitchFamily="2" charset="2"/>
              <a:buChar char="§"/>
            </a:pPr>
            <a:r>
              <a:rPr lang="es-ES" sz="2200" u="sng" dirty="0">
                <a:latin typeface="Century Gothic" panose="020B0502020202020204" pitchFamily="34" charset="0"/>
              </a:rPr>
              <a:t>Doble factor de autenticación</a:t>
            </a:r>
            <a:r>
              <a:rPr lang="es-ES" sz="2200" dirty="0">
                <a:latin typeface="Century Gothic" panose="020B0502020202020204" pitchFamily="34" charset="0"/>
              </a:rPr>
              <a:t>: Para añadir una capa extra de seguridad a la contraseña maestra, algunos gestores de contraseñas utilizan un doble factor de autenticación para acceder a todas las contraseñas almacenadas.</a:t>
            </a:r>
          </a:p>
        </p:txBody>
      </p:sp>
    </p:spTree>
    <p:extLst>
      <p:ext uri="{BB962C8B-B14F-4D97-AF65-F5344CB8AC3E}">
        <p14:creationId xmlns:p14="http://schemas.microsoft.com/office/powerpoint/2010/main" val="271382687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505122"/>
            <a:ext cx="10654748" cy="5478423"/>
          </a:xfrm>
          <a:prstGeom prst="rect">
            <a:avLst/>
          </a:prstGeom>
          <a:noFill/>
        </p:spPr>
        <p:txBody>
          <a:bodyPr wrap="square">
            <a:spAutoFit/>
          </a:bodyPr>
          <a:lstStyle/>
          <a:p>
            <a:pPr marL="342900" indent="-342900" algn="just">
              <a:spcAft>
                <a:spcPts val="800"/>
              </a:spcAft>
              <a:buFont typeface="Wingdings" panose="05000000000000000000" pitchFamily="2" charset="2"/>
              <a:buChar char="§"/>
            </a:pPr>
            <a:r>
              <a:rPr lang="es-ES" sz="2200" u="sng" dirty="0">
                <a:latin typeface="Century Gothic" panose="020B0502020202020204" pitchFamily="34" charset="0"/>
              </a:rPr>
              <a:t>Acceso biométrico</a:t>
            </a:r>
            <a:r>
              <a:rPr lang="es-ES" sz="2200" dirty="0">
                <a:latin typeface="Century Gothic" panose="020B0502020202020204" pitchFamily="34" charset="0"/>
              </a:rPr>
              <a:t>: dependiendo del dispositivo utilizado, algunos gestores de contraseñas permiten el acceso mediante huella o reconocimiento facial.</a:t>
            </a:r>
          </a:p>
          <a:p>
            <a:pPr marL="342900" indent="-342900" algn="just">
              <a:spcAft>
                <a:spcPts val="800"/>
              </a:spcAft>
              <a:buFont typeface="Wingdings" panose="05000000000000000000" pitchFamily="2" charset="2"/>
              <a:buChar char="§"/>
            </a:pPr>
            <a:r>
              <a:rPr lang="es-ES" sz="2200" u="sng" dirty="0">
                <a:latin typeface="Century Gothic" panose="020B0502020202020204" pitchFamily="34" charset="0"/>
              </a:rPr>
              <a:t>Alertas de seguridad</a:t>
            </a:r>
            <a:r>
              <a:rPr lang="es-ES" sz="2200" dirty="0">
                <a:latin typeface="Century Gothic" panose="020B0502020202020204" pitchFamily="34" charset="0"/>
              </a:rPr>
              <a:t>: algunos gestores de contraseñas incluyen la función de notificaciones de seguridad, como deficiencias en la seguridad de las contraseñas o vulnerabilidades en los servicios.</a:t>
            </a:r>
          </a:p>
          <a:p>
            <a:pPr marL="342900" indent="-342900" algn="just">
              <a:spcAft>
                <a:spcPts val="800"/>
              </a:spcAft>
              <a:buFont typeface="Wingdings" panose="05000000000000000000" pitchFamily="2" charset="2"/>
              <a:buChar char="§"/>
            </a:pPr>
            <a:r>
              <a:rPr lang="es-ES" sz="2200" u="sng" dirty="0">
                <a:latin typeface="Century Gothic" panose="020B0502020202020204" pitchFamily="34" charset="0"/>
              </a:rPr>
              <a:t>Administración de contraseñas de equipos</a:t>
            </a:r>
            <a:r>
              <a:rPr lang="es-ES" sz="2200" dirty="0">
                <a:latin typeface="Century Gothic" panose="020B0502020202020204" pitchFamily="34" charset="0"/>
              </a:rPr>
              <a:t>: en el ámbito empresarial, esta función permite gestionar y compartir contraseñas de forma segura entre los empleados.</a:t>
            </a:r>
          </a:p>
          <a:p>
            <a:pPr algn="just"/>
            <a:endParaRPr lang="es-ES" sz="22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¿Qué beneficios tiene un gestor de contraseñas para la empresa? </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Utilizar gestores de contraseñas tiene claros beneficios para la seguridad de las empresas, ya que, al utilizar contraseñas robustas y únicas para cada servicio, se reduce el riesgo de ciberataques basados en contraseñas, como</a:t>
            </a:r>
          </a:p>
        </p:txBody>
      </p:sp>
    </p:spTree>
    <p:extLst>
      <p:ext uri="{BB962C8B-B14F-4D97-AF65-F5344CB8AC3E}">
        <p14:creationId xmlns:p14="http://schemas.microsoft.com/office/powerpoint/2010/main" val="57879549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474345"/>
            <a:ext cx="10654748" cy="5693866"/>
          </a:xfrm>
          <a:prstGeom prst="rect">
            <a:avLst/>
          </a:prstGeom>
          <a:noFill/>
        </p:spPr>
        <p:txBody>
          <a:bodyPr wrap="square">
            <a:spAutoFit/>
          </a:bodyPr>
          <a:lstStyle/>
          <a:p>
            <a:pPr algn="just"/>
            <a:r>
              <a:rPr lang="es-ES" sz="2200" dirty="0">
                <a:latin typeface="Century Gothic" panose="020B0502020202020204" pitchFamily="34" charset="0"/>
              </a:rPr>
              <a:t>los de fuerza bruta o ataques de diccionario, y facilita al usuario que haga uso de diferentes contraseñas para cada servicio, evitando su reutilización.</a:t>
            </a:r>
          </a:p>
          <a:p>
            <a:pPr algn="just"/>
            <a:endParaRPr lang="es-ES" sz="1400" dirty="0">
              <a:latin typeface="Century Gothic" panose="020B0502020202020204" pitchFamily="34" charset="0"/>
            </a:endParaRPr>
          </a:p>
          <a:p>
            <a:pPr algn="just"/>
            <a:r>
              <a:rPr lang="es-ES" sz="2200" dirty="0">
                <a:latin typeface="Century Gothic" panose="020B0502020202020204" pitchFamily="34" charset="0"/>
              </a:rPr>
              <a:t>Además, su facilidad de uso permite agilizar el trabajo de los empleados al no tener que recordar múltiples contraseñas que administrará el gestor de contraseñas. De esta forma, se cumplirá más fácilmente con los estándares de seguridad y políticas de contraseñas.</a:t>
            </a:r>
          </a:p>
          <a:p>
            <a:pPr algn="just"/>
            <a:endParaRPr lang="es-ES" sz="14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¿Cómo funciona un gestor de contraseñas?</a:t>
            </a:r>
          </a:p>
          <a:p>
            <a:pPr algn="just"/>
            <a:endParaRPr lang="es-ES" sz="1400" dirty="0">
              <a:latin typeface="Century Gothic" panose="020B0502020202020204" pitchFamily="34" charset="0"/>
            </a:endParaRPr>
          </a:p>
          <a:p>
            <a:pPr algn="just"/>
            <a:r>
              <a:rPr lang="es-ES" sz="2200" dirty="0">
                <a:latin typeface="Century Gothic" panose="020B0502020202020204" pitchFamily="34" charset="0"/>
              </a:rPr>
              <a:t>Los gestores de contraseñas nos facilitan el trabajo: ellos generan contraseñas aleatorias y las recuerdan por nosotros. Simplemente tenemos que limitarnos a saber la contraseña maestra que da acceso a nuestras cuentas. </a:t>
            </a:r>
          </a:p>
          <a:p>
            <a:pPr algn="just"/>
            <a:endParaRPr lang="es-ES" sz="1200" dirty="0">
              <a:latin typeface="Century Gothic" panose="020B0502020202020204" pitchFamily="34" charset="0"/>
            </a:endParaRPr>
          </a:p>
          <a:p>
            <a:pPr algn="just"/>
            <a:r>
              <a:rPr lang="es-ES" sz="2200" dirty="0">
                <a:latin typeface="Century Gothic" panose="020B0502020202020204" pitchFamily="34" charset="0"/>
              </a:rPr>
              <a:t>Además de generar las contraseñas, estos gestores se integran en nuestro navegador para rellenar los formularios de _</a:t>
            </a:r>
            <a:r>
              <a:rPr lang="es-ES" sz="2200" dirty="0" err="1">
                <a:latin typeface="Century Gothic" panose="020B0502020202020204" pitchFamily="34" charset="0"/>
              </a:rPr>
              <a:t>login</a:t>
            </a:r>
            <a:r>
              <a:rPr lang="es-ES" sz="2200" dirty="0">
                <a:latin typeface="Century Gothic" panose="020B0502020202020204" pitchFamily="34" charset="0"/>
              </a:rPr>
              <a:t>_ de los sitios web, de tal forma que con sólo pulsar un botón se copie el usuario y contraseña.</a:t>
            </a:r>
          </a:p>
        </p:txBody>
      </p:sp>
    </p:spTree>
    <p:extLst>
      <p:ext uri="{BB962C8B-B14F-4D97-AF65-F5344CB8AC3E}">
        <p14:creationId xmlns:p14="http://schemas.microsoft.com/office/powerpoint/2010/main" val="323087110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653249"/>
            <a:ext cx="10654748" cy="5509200"/>
          </a:xfrm>
          <a:prstGeom prst="rect">
            <a:avLst/>
          </a:prstGeom>
          <a:noFill/>
        </p:spPr>
        <p:txBody>
          <a:bodyPr wrap="square">
            <a:spAutoFit/>
          </a:bodyPr>
          <a:lstStyle/>
          <a:p>
            <a:pPr algn="just"/>
            <a:r>
              <a:rPr lang="es-ES" sz="2200" dirty="0">
                <a:latin typeface="Century Gothic" panose="020B0502020202020204" pitchFamily="34" charset="0"/>
              </a:rPr>
              <a:t>También son capaces de rellenar automáticamente perfiles cuando nos registramos, o de guardar las contraseñas cuando entramos en un sitio que no teníamos guardado. En muchos casos también podremos guardar otro tipo de credenciales, aunque no estén ligadas a páginas web.</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Las contraseñas se almacenan cifradas usando nuestra contraseña (y en algún caso datos adicionales), de tal forma que nadie más que nosotros pueda leerlas. Así, podemos crear contraseñas muy seguras sin que haga falta que nos acordemos de ellas: ya lo hace el gestor por nosotros.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Veamos ahora tres tipos de gestores de contraseña: </a:t>
            </a:r>
            <a:r>
              <a:rPr lang="es-ES" sz="2200" dirty="0" err="1">
                <a:latin typeface="Century Gothic" panose="020B0502020202020204" pitchFamily="34" charset="0"/>
              </a:rPr>
              <a:t>Lastpass</a:t>
            </a:r>
            <a:r>
              <a:rPr lang="es-ES" sz="2200" dirty="0">
                <a:latin typeface="Century Gothic" panose="020B0502020202020204" pitchFamily="34" charset="0"/>
              </a:rPr>
              <a:t>, 1Password y </a:t>
            </a:r>
            <a:r>
              <a:rPr lang="es-ES" sz="2200" dirty="0" err="1">
                <a:latin typeface="Century Gothic" panose="020B0502020202020204" pitchFamily="34" charset="0"/>
              </a:rPr>
              <a:t>KeePass</a:t>
            </a:r>
            <a:r>
              <a:rPr lang="es-ES" sz="2200" dirty="0">
                <a:latin typeface="Century Gothic" panose="020B0502020202020204" pitchFamily="34" charset="0"/>
              </a:rPr>
              <a:t>.</a:t>
            </a:r>
          </a:p>
          <a:p>
            <a:pPr algn="just"/>
            <a:endParaRPr lang="es-ES" sz="2200" dirty="0">
              <a:latin typeface="Century Gothic" panose="020B0502020202020204" pitchFamily="34" charset="0"/>
            </a:endParaRPr>
          </a:p>
          <a:p>
            <a:pPr algn="just"/>
            <a:r>
              <a:rPr lang="es-ES" sz="2200" b="1" dirty="0" err="1">
                <a:solidFill>
                  <a:srgbClr val="FFC000"/>
                </a:solidFill>
                <a:latin typeface="Century Gothic" panose="020B0502020202020204" pitchFamily="34" charset="0"/>
              </a:rPr>
              <a:t>KeePass</a:t>
            </a:r>
            <a:r>
              <a:rPr lang="es-ES" sz="2200" dirty="0">
                <a:latin typeface="Century Gothic" panose="020B0502020202020204" pitchFamily="34" charset="0"/>
              </a:rPr>
              <a:t> es una utilidad de código abierto que mantiene nuestras contraseñas cifradas en una base de datos. La ventaja es que absolutamente todo está bajo nuestro control. </a:t>
            </a:r>
          </a:p>
        </p:txBody>
      </p:sp>
    </p:spTree>
    <p:extLst>
      <p:ext uri="{BB962C8B-B14F-4D97-AF65-F5344CB8AC3E}">
        <p14:creationId xmlns:p14="http://schemas.microsoft.com/office/powerpoint/2010/main" val="229584355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3E4FC8-C9EC-9FDB-30CC-00527DBD338B}"/>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0D29D3FD-3FA0-E6D8-0604-5F5A54BD63F0}"/>
              </a:ext>
            </a:extLst>
          </p:cNvPr>
          <p:cNvSpPr txBox="1"/>
          <p:nvPr/>
        </p:nvSpPr>
        <p:spPr>
          <a:xfrm>
            <a:off x="768626" y="474345"/>
            <a:ext cx="10654748" cy="5847755"/>
          </a:xfrm>
          <a:prstGeom prst="rect">
            <a:avLst/>
          </a:prstGeom>
          <a:noFill/>
        </p:spPr>
        <p:txBody>
          <a:bodyPr wrap="square">
            <a:spAutoFit/>
          </a:bodyPr>
          <a:lstStyle/>
          <a:p>
            <a:pPr algn="just"/>
            <a:r>
              <a:rPr lang="es-ES" sz="2200" dirty="0">
                <a:latin typeface="Century Gothic" panose="020B0502020202020204" pitchFamily="34" charset="0"/>
              </a:rPr>
              <a:t>La desventaja es que tenemos que preocuparnos nosotros de instalar además los </a:t>
            </a:r>
            <a:r>
              <a:rPr lang="es-ES" sz="2200" dirty="0" err="1">
                <a:latin typeface="Century Gothic" panose="020B0502020202020204" pitchFamily="34" charset="0"/>
              </a:rPr>
              <a:t>plugins</a:t>
            </a:r>
            <a:r>
              <a:rPr lang="es-ES" sz="2200" dirty="0">
                <a:latin typeface="Century Gothic" panose="020B0502020202020204" pitchFamily="34" charset="0"/>
              </a:rPr>
              <a:t> para los navegadores y de encontrar una forma de sincronizar las contraseñas entre dispositivos. Entre aplicaciones oficiales y no oficiales, está disponible para prácticamente cualquier sistema.</a:t>
            </a:r>
          </a:p>
          <a:p>
            <a:pPr algn="just"/>
            <a:endParaRPr lang="es-ES" sz="22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1Password</a:t>
            </a:r>
            <a:r>
              <a:rPr lang="es-ES" sz="2200" dirty="0">
                <a:latin typeface="Century Gothic" panose="020B0502020202020204" pitchFamily="34" charset="0"/>
              </a:rPr>
              <a:t> tiene la misma idea de </a:t>
            </a:r>
            <a:r>
              <a:rPr lang="es-ES" sz="2200" dirty="0" err="1">
                <a:latin typeface="Century Gothic" panose="020B0502020202020204" pitchFamily="34" charset="0"/>
              </a:rPr>
              <a:t>KeePass</a:t>
            </a:r>
            <a:r>
              <a:rPr lang="es-ES" sz="2200" dirty="0">
                <a:latin typeface="Century Gothic" panose="020B0502020202020204" pitchFamily="34" charset="0"/>
              </a:rPr>
              <a:t>, pero es más fácil de usar, de integrar y además está preparado para sincronizar a través de Dropbox. Tiene aplicaciones para Windows, Mac, iOS y Android.</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El último, talvez el más recomendable: </a:t>
            </a:r>
            <a:r>
              <a:rPr lang="es-ES" sz="2200" b="1" dirty="0" err="1">
                <a:solidFill>
                  <a:srgbClr val="FFC000"/>
                </a:solidFill>
                <a:latin typeface="Century Gothic" panose="020B0502020202020204" pitchFamily="34" charset="0"/>
              </a:rPr>
              <a:t>Lastpass</a:t>
            </a:r>
            <a:r>
              <a:rPr lang="es-ES" sz="2200" dirty="0">
                <a:latin typeface="Century Gothic" panose="020B0502020202020204" pitchFamily="34" charset="0"/>
              </a:rPr>
              <a:t>. La principal desventaja es que tus contraseñas se almacenan en la nube, aunque </a:t>
            </a:r>
            <a:r>
              <a:rPr lang="es-ES" sz="2200" dirty="0" err="1">
                <a:latin typeface="Century Gothic" panose="020B0502020202020204" pitchFamily="34" charset="0"/>
              </a:rPr>
              <a:t>Lastpass</a:t>
            </a:r>
            <a:r>
              <a:rPr lang="es-ES" sz="2200" dirty="0">
                <a:latin typeface="Century Gothic" panose="020B0502020202020204" pitchFamily="34" charset="0"/>
              </a:rPr>
              <a:t> promete que están cifradas con una clave derivada de tu contraseña maestra y correo, y que, aunque un _hacker_ entrase en sus servidores no podría ver ninguna contraseña. A cambio, </a:t>
            </a:r>
            <a:r>
              <a:rPr lang="es-ES" sz="2200" dirty="0" err="1">
                <a:latin typeface="Century Gothic" panose="020B0502020202020204" pitchFamily="34" charset="0"/>
              </a:rPr>
              <a:t>LastPass</a:t>
            </a:r>
            <a:r>
              <a:rPr lang="es-ES" sz="2200" dirty="0">
                <a:latin typeface="Century Gothic" panose="020B0502020202020204" pitchFamily="34" charset="0"/>
              </a:rPr>
              <a:t> puede ofrecer más controles de seguridad: permitir _</a:t>
            </a:r>
            <a:r>
              <a:rPr lang="es-ES" sz="2200" dirty="0" err="1">
                <a:latin typeface="Century Gothic" panose="020B0502020202020204" pitchFamily="34" charset="0"/>
              </a:rPr>
              <a:t>logins</a:t>
            </a:r>
            <a:r>
              <a:rPr lang="es-ES" sz="2200" dirty="0">
                <a:latin typeface="Century Gothic" panose="020B0502020202020204" pitchFamily="34" charset="0"/>
              </a:rPr>
              <a:t>_ sólo desde ciertos países, impedir que entren desde Tor, activar autenticación en dos pasos o incluso cerrar sesiones en ciertos ordenadores.</a:t>
            </a:r>
          </a:p>
        </p:txBody>
      </p:sp>
    </p:spTree>
    <p:extLst>
      <p:ext uri="{BB962C8B-B14F-4D97-AF65-F5344CB8AC3E}">
        <p14:creationId xmlns:p14="http://schemas.microsoft.com/office/powerpoint/2010/main" val="100108878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505122"/>
            <a:ext cx="10654748" cy="5847755"/>
          </a:xfrm>
          <a:prstGeom prst="rect">
            <a:avLst/>
          </a:prstGeom>
          <a:noFill/>
        </p:spPr>
        <p:txBody>
          <a:bodyPr wrap="square">
            <a:spAutoFit/>
          </a:bodyPr>
          <a:lstStyle/>
          <a:p>
            <a:pPr algn="just"/>
            <a:r>
              <a:rPr lang="es-ES" sz="2200" b="1" dirty="0">
                <a:solidFill>
                  <a:srgbClr val="FFC000"/>
                </a:solidFill>
                <a:latin typeface="Century Gothic" panose="020B0502020202020204" pitchFamily="34" charset="0"/>
              </a:rPr>
              <a:t>¿Por qué recomendaría </a:t>
            </a:r>
            <a:r>
              <a:rPr lang="es-ES" sz="2200" b="1" dirty="0" err="1">
                <a:solidFill>
                  <a:srgbClr val="FFC000"/>
                </a:solidFill>
                <a:latin typeface="Century Gothic" panose="020B0502020202020204" pitchFamily="34" charset="0"/>
              </a:rPr>
              <a:t>Lastpass</a:t>
            </a:r>
            <a:r>
              <a:rPr lang="es-ES" sz="2200" b="1" dirty="0">
                <a:solidFill>
                  <a:srgbClr val="FFC000"/>
                </a:solidFill>
                <a:latin typeface="Century Gothic" panose="020B0502020202020204" pitchFamily="34" charset="0"/>
              </a:rPr>
              <a:t>? </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Considero que si vamos a sincronizar nuestras contraseñas entre dispositivos es mejor hacerlo con un servicio dedicado a ello que guardar nuestra base de datos en otras nubes o que ande rondando por ahí con un USB. De todas formas, en la práctica, cualquiera de los tres servicios es igual de seguro si los usamos bien.</a:t>
            </a:r>
          </a:p>
          <a:p>
            <a:pPr algn="just"/>
            <a:endParaRPr lang="es-ES" sz="22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¿Podemos confiar en un gestor de contraseñas?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En cuanto a los posibles problemas de seguridad, es cierto que es un único punto de fallo: un acceso ahí y tienen todas nuestras contraseñas. Pero, por otra parte, ¿qué es más fácil? ¿Asegurar una cuenta o asegurar cincuenta? Podemos aumentar las medidas de seguridad en un único punto y darle más seguridad a _todas_ nuestras contraseñas. Además, estos productos, como decía antes, están dedicados a mantener tus contraseñas seguras y probablemente vayan a hacer un mejor trabajo de lo que harías tú sólo.</a:t>
            </a:r>
          </a:p>
        </p:txBody>
      </p:sp>
    </p:spTree>
    <p:extLst>
      <p:ext uri="{BB962C8B-B14F-4D97-AF65-F5344CB8AC3E}">
        <p14:creationId xmlns:p14="http://schemas.microsoft.com/office/powerpoint/2010/main" val="263142212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theme/theme1.xml><?xml version="1.0" encoding="utf-8"?>
<a:theme xmlns:a="http://schemas.openxmlformats.org/drawingml/2006/main" name="Profundidad">
  <a:themeElements>
    <a:clrScheme name="Profundidad">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Profundidad">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ofundidad">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Profundidad</Template>
  <TotalTime>1685</TotalTime>
  <Words>2367</Words>
  <Application>Microsoft Office PowerPoint</Application>
  <PresentationFormat>Panorámica</PresentationFormat>
  <Paragraphs>100</Paragraphs>
  <Slides>17</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17</vt:i4>
      </vt:variant>
    </vt:vector>
  </HeadingPairs>
  <TitlesOfParts>
    <vt:vector size="24" baseType="lpstr">
      <vt:lpstr>Arial</vt:lpstr>
      <vt:lpstr>Arial Black</vt:lpstr>
      <vt:lpstr>Calibri</vt:lpstr>
      <vt:lpstr>Century Gothic</vt:lpstr>
      <vt:lpstr>Corbel</vt:lpstr>
      <vt:lpstr>Wingdings</vt:lpstr>
      <vt:lpstr>Profundidad</vt:lpstr>
      <vt:lpstr>Gestión de contraseñas e identificadores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Lautaro Cabezas</dc:creator>
  <cp:lastModifiedBy>Lautaro Cabezas</cp:lastModifiedBy>
  <cp:revision>129</cp:revision>
  <dcterms:created xsi:type="dcterms:W3CDTF">2024-06-15T19:30:41Z</dcterms:created>
  <dcterms:modified xsi:type="dcterms:W3CDTF">2024-12-10T03:05:07Z</dcterms:modified>
</cp:coreProperties>
</file>