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9" r:id="rId3"/>
    <p:sldId id="260" r:id="rId4"/>
    <p:sldId id="261" r:id="rId5"/>
    <p:sldId id="291" r:id="rId6"/>
    <p:sldId id="292" r:id="rId7"/>
    <p:sldId id="293" r:id="rId8"/>
    <p:sldId id="298" r:id="rId9"/>
    <p:sldId id="29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08-12-2024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08-12-2024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08-12-2024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08-12-2024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08-12-2024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08-12-2024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08-12-2024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08-12-2024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08-12-2024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08-12-2024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1093306" y="2766218"/>
            <a:ext cx="5387008" cy="1325563"/>
          </a:xfrm>
        </p:spPr>
        <p:txBody>
          <a:bodyPr>
            <a:normAutofit/>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Buenas prácticas para usuarios</a:t>
            </a:r>
          </a:p>
        </p:txBody>
      </p:sp>
      <p:pic>
        <p:nvPicPr>
          <p:cNvPr id="5" name="Imagen 4">
            <a:extLst>
              <a:ext uri="{FF2B5EF4-FFF2-40B4-BE49-F238E27FC236}">
                <a16:creationId xmlns:a16="http://schemas.microsoft.com/office/drawing/2014/main" id="{D0FE2869-4F01-5125-C5AB-2DDD8650FFF7}"/>
              </a:ext>
            </a:extLst>
          </p:cNvPr>
          <p:cNvPicPr>
            <a:picLocks noChangeAspect="1"/>
          </p:cNvPicPr>
          <p:nvPr/>
        </p:nvPicPr>
        <p:blipFill>
          <a:blip r:embed="rId2"/>
          <a:stretch>
            <a:fillRect/>
          </a:stretch>
        </p:blipFill>
        <p:spPr>
          <a:xfrm>
            <a:off x="7288517" y="1712182"/>
            <a:ext cx="4320387" cy="303607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 calcmode="lin" valueType="num">
                                      <p:cBhvr>
                                        <p:cTn id="9" dur="2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5"/>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201424"/>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2. Buenas prácticas para usuarios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riesgos de seguridad de la información son numerosos y muy reales, dice Dejan </a:t>
            </a:r>
            <a:r>
              <a:rPr lang="es-ES" sz="2200" dirty="0" err="1">
                <a:latin typeface="Century Gothic" panose="020B0502020202020204" pitchFamily="34" charset="0"/>
              </a:rPr>
              <a:t>Kosutic</a:t>
            </a:r>
            <a:r>
              <a:rPr lang="es-ES" sz="2200" dirty="0">
                <a:latin typeface="Century Gothic" panose="020B0502020202020204" pitchFamily="34" charset="0"/>
              </a:rPr>
              <a:t>, experto en ciberseguridad. Por eso proteger nuestros activos es un deber y un derecho que requiere una dirección y un compromiso claro desde arriba, la asignación de recursos adecuados, arreglos para promover buenas prácticas de seguridad de la información en toda la organización y el establecimiento de un entorno seguro. Pero, </a:t>
            </a:r>
            <a:r>
              <a:rPr lang="es-ES" sz="2200" dirty="0">
                <a:solidFill>
                  <a:srgbClr val="FFFF00"/>
                </a:solidFill>
                <a:latin typeface="Century Gothic" panose="020B0502020202020204" pitchFamily="34" charset="0"/>
              </a:rPr>
              <a:t>¿cuáles deben ser esas prácticas que garantizaran la preservación de la confidencialidad, integridad y disponibilidad de la información en la organización?</a:t>
            </a:r>
          </a:p>
          <a:p>
            <a:pPr algn="just"/>
            <a:endParaRPr lang="es-ES" sz="2200" dirty="0">
              <a:solidFill>
                <a:srgbClr val="FFFF00"/>
              </a:solidFill>
              <a:latin typeface="Century Gothic" panose="020B0502020202020204" pitchFamily="34" charset="0"/>
            </a:endParaRPr>
          </a:p>
          <a:p>
            <a:pPr marL="457200" indent="-457200" algn="just">
              <a:buFont typeface="+mj-lt"/>
              <a:buAutoNum type="arabicPeriod"/>
            </a:pPr>
            <a:r>
              <a:rPr lang="es-ES" sz="2200" b="1" dirty="0">
                <a:solidFill>
                  <a:srgbClr val="FFC000"/>
                </a:solidFill>
                <a:latin typeface="Century Gothic" panose="020B0502020202020204" pitchFamily="34" charset="0"/>
              </a:rPr>
              <a:t>Investigar sobre la legislación y demás requisitos aplicables y cumplirlos</a:t>
            </a:r>
            <a:r>
              <a:rPr lang="es-ES" sz="2200" dirty="0">
                <a:latin typeface="Century Gothic" panose="020B0502020202020204" pitchFamily="34" charset="0"/>
              </a:rPr>
              <a:t>: Antes de que la seguridad de la información fuese una preocupación tuya,  en  tu  país  seguramente  hicieron algunas gestiones para lograr la </a:t>
            </a: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17104" y="703905"/>
            <a:ext cx="10356574" cy="4985980"/>
          </a:xfrm>
          <a:prstGeom prst="rect">
            <a:avLst/>
          </a:prstGeom>
          <a:noFill/>
        </p:spPr>
        <p:txBody>
          <a:bodyPr wrap="square">
            <a:spAutoFit/>
          </a:bodyPr>
          <a:lstStyle/>
          <a:p>
            <a:pPr marL="457200" indent="-9525" algn="just">
              <a:spcAft>
                <a:spcPts val="1200"/>
              </a:spcAft>
            </a:pPr>
            <a:r>
              <a:rPr lang="es-ES" sz="2200" dirty="0">
                <a:latin typeface="Century Gothic" panose="020B0502020202020204" pitchFamily="34" charset="0"/>
              </a:rPr>
              <a:t>protección, mediante leyes y reglamentos que abarcan desde la constitución nacional, el código penal y leyes de protección de datos. Por lo tanto, podrías empezar por consultar cuáles son esas leyes, cuáles de ellas aplican a tu negocio y a qué sanciones te enfrentas en caso de incumplir. No solo el Estado tiene requisitos, muchos proveedores, clientes y partes interesadas también cuentan con políticas que debes atender. En este sentido, también es necesario revisar las obligaciones contractuales, códigos, licencias, cláusulas, reglas de control de acceso, acuerdos de confidencialidad, derechos de autor, entre otros.</a:t>
            </a:r>
          </a:p>
          <a:p>
            <a:pPr marL="447675" indent="-447675" algn="just">
              <a:spcAft>
                <a:spcPts val="1200"/>
              </a:spcAft>
              <a:buFont typeface="+mj-lt"/>
              <a:buAutoNum type="arabicPeriod" startAt="2"/>
            </a:pPr>
            <a:r>
              <a:rPr lang="es-ES" sz="2200" b="1" dirty="0">
                <a:solidFill>
                  <a:srgbClr val="FFC000"/>
                </a:solidFill>
                <a:latin typeface="Century Gothic" panose="020B0502020202020204" pitchFamily="34" charset="0"/>
              </a:rPr>
              <a:t>Definir los beneficios de la SI para conseguir el apoyo de la alta gerencia: </a:t>
            </a:r>
            <a:r>
              <a:rPr lang="es-ES" sz="2200" dirty="0">
                <a:latin typeface="Century Gothic" panose="020B0502020202020204" pitchFamily="34" charset="0"/>
              </a:rPr>
              <a:t>Aunque seamos muy bien intencionados, nuestros planes no prosperarán sin el compromiso ni los recursos emanados por la alta gerencia.</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847755"/>
          </a:xfrm>
          <a:prstGeom prst="rect">
            <a:avLst/>
          </a:prstGeom>
          <a:noFill/>
        </p:spPr>
        <p:txBody>
          <a:bodyPr wrap="square">
            <a:spAutoFit/>
          </a:bodyPr>
          <a:lstStyle/>
          <a:p>
            <a:pPr marL="447675" algn="just"/>
            <a:r>
              <a:rPr lang="es-ES" sz="2200" dirty="0">
                <a:latin typeface="Century Gothic" panose="020B0502020202020204" pitchFamily="34" charset="0"/>
              </a:rPr>
              <a:t>A ellos les compete tomar las mejores decisiones para la empresa y cuidar todo lo concerniente a la organización. Y esto puede lograrse si los directivos están bien informados y protegen la información al implementar controles eficaces. Si aun la gerencia no está convencida, puedes argumentar que si la organización se involucra en un proyecto de seguridad de la información (SI). Podrán cumplir con las leyes y requisitos en materia de SI y así evitarán multas y sanciones. Además, proteger la información es una ventaja competitiva capaz de generar confianza en clientes actuales y potenciales. </a:t>
            </a:r>
            <a:r>
              <a:rPr lang="es-ES" sz="2200" dirty="0">
                <a:solidFill>
                  <a:srgbClr val="FFFF00"/>
                </a:solidFill>
                <a:latin typeface="Century Gothic" panose="020B0502020202020204" pitchFamily="34" charset="0"/>
              </a:rPr>
              <a:t>¿Aún no los has convencido? </a:t>
            </a:r>
            <a:r>
              <a:rPr lang="es-ES" sz="2200" dirty="0">
                <a:latin typeface="Century Gothic" panose="020B0502020202020204" pitchFamily="34" charset="0"/>
              </a:rPr>
              <a:t>Cuéntales que los incidentes de SI son costosísimos a nivel económico, reputacional, financiero, administrativo y operativo. Un proyecto de SI puede salvarlos de la debacle gracias a controles preventivos y a la optimización de los procesos.</a:t>
            </a:r>
          </a:p>
          <a:p>
            <a:pPr algn="just"/>
            <a:endParaRPr lang="es-ES" sz="2200" dirty="0">
              <a:latin typeface="Century Gothic" panose="020B0502020202020204" pitchFamily="34" charset="0"/>
            </a:endParaRPr>
          </a:p>
          <a:p>
            <a:pPr marL="457200" indent="-457200" algn="just">
              <a:buFont typeface="+mj-lt"/>
              <a:buAutoNum type="arabicPeriod" startAt="3"/>
            </a:pPr>
            <a:r>
              <a:rPr lang="es-ES" sz="2200" b="1" dirty="0">
                <a:solidFill>
                  <a:srgbClr val="FFC000"/>
                </a:solidFill>
                <a:latin typeface="Century Gothic" panose="020B0502020202020204" pitchFamily="34" charset="0"/>
              </a:rPr>
              <a:t>Establecer los objetivos para la ciberseguridad</a:t>
            </a:r>
            <a:r>
              <a:rPr lang="es-ES" sz="2200" dirty="0">
                <a:latin typeface="Century Gothic" panose="020B0502020202020204" pitchFamily="34" charset="0"/>
              </a:rPr>
              <a:t>: Sabemos que tu meta es la seguridad de la información, pero esto es demasiado amplio como para llevarlo a cabo de forma ordenada y medible. </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733722"/>
            <a:ext cx="10654748" cy="5509200"/>
          </a:xfrm>
          <a:prstGeom prst="rect">
            <a:avLst/>
          </a:prstGeom>
          <a:noFill/>
        </p:spPr>
        <p:txBody>
          <a:bodyPr wrap="square">
            <a:spAutoFit/>
          </a:bodyPr>
          <a:lstStyle/>
          <a:p>
            <a:pPr marL="447675" algn="just"/>
            <a:r>
              <a:rPr lang="es-ES" sz="2200" dirty="0">
                <a:latin typeface="Century Gothic" panose="020B0502020202020204" pitchFamily="34" charset="0"/>
              </a:rPr>
              <a:t>Cuando plantees tus objetivos deberías establecer qué se va a hacer, qué recursos se requerirán, quién será responsable, cuándo se finalizará y cómo se evaluarán los resultados, incluidos los indicadores de seguimiento de los avances. Estos podrían ser algunos ejemplos: Mitigar los riesgos en al menos 10% para finales del año 2024 o mejorar el desempeño de los controles en al menos 5% para finales del año 2024.</a:t>
            </a:r>
          </a:p>
          <a:p>
            <a:pPr algn="just"/>
            <a:endParaRPr lang="es-ES" sz="2200" dirty="0">
              <a:latin typeface="Century Gothic" panose="020B0502020202020204" pitchFamily="34" charset="0"/>
            </a:endParaRPr>
          </a:p>
          <a:p>
            <a:pPr marL="457200" indent="-457200" algn="just">
              <a:buFont typeface="+mj-lt"/>
              <a:buAutoNum type="arabicPeriod" startAt="4"/>
            </a:pPr>
            <a:r>
              <a:rPr lang="es-ES" sz="2200" b="1" dirty="0">
                <a:solidFill>
                  <a:srgbClr val="FFC000"/>
                </a:solidFill>
                <a:latin typeface="Century Gothic" panose="020B0502020202020204" pitchFamily="34" charset="0"/>
              </a:rPr>
              <a:t>Asignar responsabilidades y responsables</a:t>
            </a:r>
            <a:r>
              <a:rPr lang="es-ES" sz="2200" dirty="0">
                <a:latin typeface="Century Gothic" panose="020B0502020202020204" pitchFamily="34" charset="0"/>
              </a:rPr>
              <a:t>: </a:t>
            </a:r>
            <a:r>
              <a:rPr lang="es-ES" sz="2200" dirty="0">
                <a:solidFill>
                  <a:srgbClr val="FFFF00"/>
                </a:solidFill>
                <a:latin typeface="Century Gothic" panose="020B0502020202020204" pitchFamily="34" charset="0"/>
              </a:rPr>
              <a:t>¿Quién se encargará de qué? </a:t>
            </a:r>
            <a:r>
              <a:rPr lang="es-ES" sz="2200" dirty="0">
                <a:latin typeface="Century Gothic" panose="020B0502020202020204" pitchFamily="34" charset="0"/>
              </a:rPr>
              <a:t>Parece sencillo, pero muchas veces el personal no tiene claro cuáles son sus obligaciones en materia de SI. Por eso debemos encargarnos de que no haya lugar a dudas. </a:t>
            </a:r>
            <a:r>
              <a:rPr lang="es-ES" sz="2200" dirty="0">
                <a:solidFill>
                  <a:srgbClr val="FFFF00"/>
                </a:solidFill>
                <a:latin typeface="Century Gothic" panose="020B0502020202020204" pitchFamily="34" charset="0"/>
              </a:rPr>
              <a:t>¿Cómo empezamos? </a:t>
            </a:r>
            <a:r>
              <a:rPr lang="es-ES" sz="2200" dirty="0">
                <a:latin typeface="Century Gothic" panose="020B0502020202020204" pitchFamily="34" charset="0"/>
              </a:rPr>
              <a:t>Una buena forma sería informar que todos los trabajadores de la organización deben involucrarse y todos tienen responsabilidades en cuanto a SI. Y todos deben ceñirse a la política de SI. Un documento que establece cuál es la posición de la empresa e identifica las funciones y responsabilidades de todos los empleados.</a:t>
            </a:r>
          </a:p>
        </p:txBody>
      </p:sp>
    </p:spTree>
    <p:extLst>
      <p:ext uri="{BB962C8B-B14F-4D97-AF65-F5344CB8AC3E}">
        <p14:creationId xmlns:p14="http://schemas.microsoft.com/office/powerpoint/2010/main" val="578795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847755"/>
          </a:xfrm>
          <a:prstGeom prst="rect">
            <a:avLst/>
          </a:prstGeom>
          <a:noFill/>
        </p:spPr>
        <p:txBody>
          <a:bodyPr wrap="square">
            <a:spAutoFit/>
          </a:bodyPr>
          <a:lstStyle/>
          <a:p>
            <a:pPr marL="447675" algn="just"/>
            <a:r>
              <a:rPr lang="es-ES" sz="2200" dirty="0">
                <a:latin typeface="Century Gothic" panose="020B0502020202020204" pitchFamily="34" charset="0"/>
              </a:rPr>
              <a:t>Los proveedores, personal externo y terceros también deben cumplir con la política y procedimientos de la empresa. Lo adecuado sería proporcionar una estructura de gestión de arriba hacia abajo y un mecanismo práctico para coordinar los esfuerzos relacionados con la SI.</a:t>
            </a:r>
          </a:p>
          <a:p>
            <a:pPr algn="just"/>
            <a:endParaRPr lang="es-ES" sz="2200" dirty="0">
              <a:latin typeface="Century Gothic" panose="020B0502020202020204" pitchFamily="34" charset="0"/>
            </a:endParaRPr>
          </a:p>
          <a:p>
            <a:pPr marL="457200" indent="-457200" algn="just">
              <a:buFont typeface="+mj-lt"/>
              <a:buAutoNum type="arabicPeriod" startAt="5"/>
            </a:pPr>
            <a:r>
              <a:rPr lang="es-ES" sz="2200" b="1" dirty="0">
                <a:solidFill>
                  <a:srgbClr val="FFC000"/>
                </a:solidFill>
                <a:latin typeface="Century Gothic" panose="020B0502020202020204" pitchFamily="34" charset="0"/>
              </a:rPr>
              <a:t>¿Cuál será el marco referencial para alcanzar la SI?</a:t>
            </a:r>
            <a:r>
              <a:rPr lang="es-ES" sz="2200" dirty="0">
                <a:latin typeface="Century Gothic" panose="020B0502020202020204" pitchFamily="34" charset="0"/>
              </a:rPr>
              <a:t>: Existen diferentes métodos para implementar proyectos de seguridad de la información. Algunos de ellos son particularmente eficaces, como la norma ISO/IEC 27001. El estándar ofrece controles (solo debemos escoger los aplicables al negocio), ayuda a tratar riesgos e identificar oportunidades, entre otros. Podemos optar por otros marcos de referencia, todo dependerá de nuestros objetivos de SI, beneficios que deseemos obtener, obligaciones legales y contractuales.</a:t>
            </a:r>
          </a:p>
          <a:p>
            <a:pPr algn="just"/>
            <a:endParaRPr lang="es-ES" sz="2200" dirty="0">
              <a:latin typeface="Century Gothic" panose="020B0502020202020204" pitchFamily="34" charset="0"/>
            </a:endParaRPr>
          </a:p>
          <a:p>
            <a:pPr marL="457200" indent="-457200" algn="just">
              <a:buFont typeface="+mj-lt"/>
              <a:buAutoNum type="arabicPeriod" startAt="6"/>
            </a:pPr>
            <a:r>
              <a:rPr lang="es-ES" sz="2200" b="1" dirty="0">
                <a:solidFill>
                  <a:srgbClr val="FFC000"/>
                </a:solidFill>
                <a:latin typeface="Century Gothic" panose="020B0502020202020204" pitchFamily="34" charset="0"/>
              </a:rPr>
              <a:t>Podemos optar por otros marcos de referencia, todo dependerá de nuestros objetivos de SI, beneficios que deseemos obtener, obligaciones legales y contractuales.</a:t>
            </a:r>
          </a:p>
        </p:txBody>
      </p:sp>
    </p:spTree>
    <p:extLst>
      <p:ext uri="{BB962C8B-B14F-4D97-AF65-F5344CB8AC3E}">
        <p14:creationId xmlns:p14="http://schemas.microsoft.com/office/powerpoint/2010/main" val="32308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847755"/>
          </a:xfrm>
          <a:prstGeom prst="rect">
            <a:avLst/>
          </a:prstGeom>
          <a:noFill/>
        </p:spPr>
        <p:txBody>
          <a:bodyPr wrap="square">
            <a:spAutoFit/>
          </a:bodyPr>
          <a:lstStyle/>
          <a:p>
            <a:pPr marL="457200" indent="-457200" algn="just">
              <a:buFont typeface="+mj-lt"/>
              <a:buAutoNum type="arabicPeriod" startAt="7"/>
            </a:pPr>
            <a:r>
              <a:rPr lang="es-ES" sz="2200" b="1" dirty="0">
                <a:solidFill>
                  <a:srgbClr val="FFC000"/>
                </a:solidFill>
                <a:latin typeface="Century Gothic" panose="020B0502020202020204" pitchFamily="34" charset="0"/>
              </a:rPr>
              <a:t>Implementar controles innecesarios, que malbaratarán los recursos. Necesitamos crear controles para atender riesgos reales y significativos.</a:t>
            </a:r>
          </a:p>
          <a:p>
            <a:pPr marL="457200" indent="-457200" algn="just">
              <a:buFont typeface="+mj-lt"/>
              <a:buAutoNum type="arabicPeriod" startAt="7"/>
            </a:pPr>
            <a:endParaRPr lang="es-ES" sz="2200" dirty="0">
              <a:latin typeface="Century Gothic" panose="020B0502020202020204" pitchFamily="34" charset="0"/>
            </a:endParaRPr>
          </a:p>
          <a:p>
            <a:pPr marL="457200" indent="-457200" algn="just">
              <a:buFont typeface="+mj-lt"/>
              <a:buAutoNum type="arabicPeriod" startAt="7"/>
            </a:pPr>
            <a:r>
              <a:rPr lang="es-ES" sz="2200" b="1" dirty="0">
                <a:solidFill>
                  <a:srgbClr val="FFC000"/>
                </a:solidFill>
                <a:latin typeface="Century Gothic" panose="020B0502020202020204" pitchFamily="34" charset="0"/>
              </a:rPr>
              <a:t>Entender que la SI va más allá de la seguridad informática</a:t>
            </a:r>
            <a:r>
              <a:rPr lang="es-ES" sz="2200" dirty="0">
                <a:latin typeface="Century Gothic" panose="020B0502020202020204" pitchFamily="34" charset="0"/>
              </a:rPr>
              <a:t>: Una seguridad de la información eficaz requiere un enfoque integral y considerar todas las áreas de la empresa. Debe ir más allá del alcance estrecho de TI y abordar los problemas de la organización. Si los controles de seguridad fallan, la totalidad de la compañía puede verse comprometida para seguir laborando, por ejemplo. Y eso atentaría contra la continuidad del negocio.</a:t>
            </a:r>
          </a:p>
          <a:p>
            <a:pPr algn="just"/>
            <a:endParaRPr lang="es-ES" sz="2200" dirty="0">
              <a:latin typeface="Century Gothic" panose="020B0502020202020204" pitchFamily="34" charset="0"/>
            </a:endParaRPr>
          </a:p>
          <a:p>
            <a:pPr marL="457200" indent="-457200" algn="just">
              <a:buFont typeface="+mj-lt"/>
              <a:buAutoNum type="arabicPeriod" startAt="9"/>
            </a:pPr>
            <a:r>
              <a:rPr lang="es-ES" sz="2200" b="1" dirty="0">
                <a:solidFill>
                  <a:srgbClr val="FFC000"/>
                </a:solidFill>
                <a:latin typeface="Century Gothic" panose="020B0502020202020204" pitchFamily="34" charset="0"/>
              </a:rPr>
              <a:t>Organizar la implementación</a:t>
            </a:r>
            <a:r>
              <a:rPr lang="es-ES" sz="2200" dirty="0">
                <a:latin typeface="Century Gothic" panose="020B0502020202020204" pitchFamily="34" charset="0"/>
              </a:rPr>
              <a:t>: No te queremos engañar, un proyecto de SI es complejo y hay que estructurarlo de manera ordenada. Para eso te pediremos que concretes: qué quieres lograr, quién será el responsable del proyecto, qué persona de la alta gerencia se involucrará, cuáles serán los pasos a seguir y en qué tiempo deberán lograrse los objetivos y cuáles serán estos. </a:t>
            </a:r>
          </a:p>
        </p:txBody>
      </p:sp>
    </p:spTree>
    <p:extLst>
      <p:ext uri="{BB962C8B-B14F-4D97-AF65-F5344CB8AC3E}">
        <p14:creationId xmlns:p14="http://schemas.microsoft.com/office/powerpoint/2010/main" val="2295843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E4FC8-C9EC-9FDB-30CC-00527DBD338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0D29D3FD-3FA0-E6D8-0604-5F5A54BD63F0}"/>
              </a:ext>
            </a:extLst>
          </p:cNvPr>
          <p:cNvSpPr txBox="1"/>
          <p:nvPr/>
        </p:nvSpPr>
        <p:spPr>
          <a:xfrm>
            <a:off x="768626" y="474345"/>
            <a:ext cx="10654748" cy="5170646"/>
          </a:xfrm>
          <a:prstGeom prst="rect">
            <a:avLst/>
          </a:prstGeom>
          <a:noFill/>
        </p:spPr>
        <p:txBody>
          <a:bodyPr wrap="square">
            <a:spAutoFit/>
          </a:bodyPr>
          <a:lstStyle/>
          <a:p>
            <a:pPr marL="447675" algn="just"/>
            <a:r>
              <a:rPr lang="es-ES" sz="2200" dirty="0">
                <a:latin typeface="Century Gothic" panose="020B0502020202020204" pitchFamily="34" charset="0"/>
              </a:rPr>
              <a:t>También será fundamental determinar qué recursos se necesitarán. Si se requerirán servicios de consultores externos o se formará al personal existente, decidir si se implementará un sistema de gestión y se certificará este y qué equipos de tecnología debemos adquirir.</a:t>
            </a:r>
          </a:p>
          <a:p>
            <a:pPr algn="just"/>
            <a:endParaRPr lang="es-ES" sz="2200" dirty="0">
              <a:latin typeface="Century Gothic" panose="020B0502020202020204" pitchFamily="34" charset="0"/>
            </a:endParaRPr>
          </a:p>
          <a:p>
            <a:pPr marL="457200" indent="-457200" algn="just">
              <a:buFont typeface="+mj-lt"/>
              <a:buAutoNum type="arabicPeriod" startAt="10"/>
            </a:pPr>
            <a:r>
              <a:rPr lang="es-ES" sz="2200" b="1" dirty="0">
                <a:solidFill>
                  <a:srgbClr val="FFC000"/>
                </a:solidFill>
                <a:latin typeface="Century Gothic" panose="020B0502020202020204" pitchFamily="34" charset="0"/>
              </a:rPr>
              <a:t>Implementar las medidas de protección, evaluación y mitigación de riesgos</a:t>
            </a:r>
            <a:r>
              <a:rPr lang="es-ES" sz="2200" dirty="0">
                <a:latin typeface="Century Gothic" panose="020B0502020202020204" pitchFamily="34" charset="0"/>
              </a:rPr>
              <a:t>: Parte de un proyecto de SI es saber cuáles son los riesgos que acechan a la organización y cuáles son las formas más directas, económicas y efectivas para mitigarlos. Con esa base estableceremos controles, medidas y un plan de acción.</a:t>
            </a:r>
          </a:p>
          <a:p>
            <a:pPr algn="just"/>
            <a:endParaRPr lang="es-ES" sz="2200" dirty="0">
              <a:latin typeface="Century Gothic" panose="020B0502020202020204" pitchFamily="34" charset="0"/>
            </a:endParaRPr>
          </a:p>
          <a:p>
            <a:pPr marL="457200" indent="-457200" algn="just">
              <a:buFont typeface="+mj-lt"/>
              <a:buAutoNum type="arabicPeriod" startAt="11"/>
            </a:pPr>
            <a:r>
              <a:rPr lang="es-ES" sz="2200" b="1" dirty="0">
                <a:solidFill>
                  <a:srgbClr val="FFC000"/>
                </a:solidFill>
                <a:latin typeface="Century Gothic" panose="020B0502020202020204" pitchFamily="34" charset="0"/>
              </a:rPr>
              <a:t>Capacitación y concienciación</a:t>
            </a:r>
            <a:r>
              <a:rPr lang="es-ES" sz="2200" dirty="0">
                <a:latin typeface="Century Gothic" panose="020B0502020202020204" pitchFamily="34" charset="0"/>
              </a:rPr>
              <a:t>: Asegurar la protección de la información es difícil. Hay que conducirse con mayor cuidado, memorizar contraseñas largas que hay que cambiar cada cierto tiempo, prestar mayor atención a leyes y reglas, aprender. </a:t>
            </a:r>
          </a:p>
        </p:txBody>
      </p:sp>
    </p:spTree>
    <p:extLst>
      <p:ext uri="{BB962C8B-B14F-4D97-AF65-F5344CB8AC3E}">
        <p14:creationId xmlns:p14="http://schemas.microsoft.com/office/powerpoint/2010/main" val="10010887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640753"/>
            <a:ext cx="10654748" cy="4832092"/>
          </a:xfrm>
          <a:prstGeom prst="rect">
            <a:avLst/>
          </a:prstGeom>
          <a:noFill/>
        </p:spPr>
        <p:txBody>
          <a:bodyPr wrap="square">
            <a:spAutoFit/>
          </a:bodyPr>
          <a:lstStyle/>
          <a:p>
            <a:pPr marL="447675" algn="just"/>
            <a:r>
              <a:rPr lang="es-ES" sz="2200" dirty="0">
                <a:latin typeface="Century Gothic" panose="020B0502020202020204" pitchFamily="34" charset="0"/>
              </a:rPr>
              <a:t>Esto hace que haya que explicar a los empleados por qué es importante preservar la SI, por qué estos esfuerzos valen la pena, qué ganan con la protección de datos y cómo podemos lograr nuestros objetivos. Las inducciones, videos explicativos, charlas y entrega de material didáctico nunca estarán de más.</a:t>
            </a:r>
          </a:p>
          <a:p>
            <a:pPr algn="just"/>
            <a:endParaRPr lang="es-ES" sz="2200" dirty="0">
              <a:latin typeface="Century Gothic" panose="020B0502020202020204" pitchFamily="34" charset="0"/>
            </a:endParaRPr>
          </a:p>
          <a:p>
            <a:pPr marL="457200" indent="-457200" algn="just">
              <a:buFont typeface="+mj-lt"/>
              <a:buAutoNum type="arabicPeriod" startAt="12"/>
            </a:pPr>
            <a:r>
              <a:rPr lang="es-ES" sz="2200" b="1" dirty="0">
                <a:solidFill>
                  <a:srgbClr val="FFC000"/>
                </a:solidFill>
                <a:latin typeface="Century Gothic" panose="020B0502020202020204" pitchFamily="34" charset="0"/>
              </a:rPr>
              <a:t>Esto nunca termina</a:t>
            </a:r>
            <a:r>
              <a:rPr lang="es-ES" sz="2200" dirty="0">
                <a:latin typeface="Century Gothic" panose="020B0502020202020204" pitchFamily="34" charset="0"/>
              </a:rPr>
              <a:t>: La seguridad de la información debe reevaluarse periódicamente. Como ocurre con todo, las necesidades, obligaciones, procesos, empleados, objetivos y leyes cambian. Un buen programa de seguridad de la información debe ser reevaluado al menos una vez al año. Las revisiones por la dirección y auditorías pueden ser de gran ayuda para revisar los resultados de mediciones, de auditorías internas, qué incidentes se han presentado, nuevas amenazas identificadas, inversiones necesarias, propuestas de cambio en la política, entre otros.</a:t>
            </a:r>
          </a:p>
        </p:txBody>
      </p:sp>
    </p:spTree>
    <p:extLst>
      <p:ext uri="{BB962C8B-B14F-4D97-AF65-F5344CB8AC3E}">
        <p14:creationId xmlns:p14="http://schemas.microsoft.com/office/powerpoint/2010/main" val="26314221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1524</TotalTime>
  <Words>1271</Words>
  <Application>Microsoft Office PowerPoint</Application>
  <PresentationFormat>Panorámica</PresentationFormat>
  <Paragraphs>32</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Arial Black</vt:lpstr>
      <vt:lpstr>Calibri</vt:lpstr>
      <vt:lpstr>Century Gothic</vt:lpstr>
      <vt:lpstr>Corbel</vt:lpstr>
      <vt:lpstr>Profundidad</vt:lpstr>
      <vt:lpstr>Buenas prácticas para usuarios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118</cp:revision>
  <dcterms:created xsi:type="dcterms:W3CDTF">2024-06-15T19:30:41Z</dcterms:created>
  <dcterms:modified xsi:type="dcterms:W3CDTF">2024-12-08T23:12:37Z</dcterms:modified>
</cp:coreProperties>
</file>