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9" r:id="rId3"/>
    <p:sldId id="260" r:id="rId4"/>
    <p:sldId id="261" r:id="rId5"/>
    <p:sldId id="291" r:id="rId6"/>
    <p:sldId id="292" r:id="rId7"/>
    <p:sldId id="293" r:id="rId8"/>
    <p:sldId id="294" r:id="rId9"/>
    <p:sldId id="295" r:id="rId10"/>
    <p:sldId id="262" r:id="rId11"/>
    <p:sldId id="269"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01-12-2024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01-12-2024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01-12-2024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01-12-2024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01-12-2024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01-12-2024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01-12-2024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01-12-2024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1059138" y="2766217"/>
            <a:ext cx="5560323"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Mitigación y planes de respuesta</a:t>
            </a:r>
          </a:p>
        </p:txBody>
      </p:sp>
      <p:pic>
        <p:nvPicPr>
          <p:cNvPr id="3" name="Imagen 2">
            <a:extLst>
              <a:ext uri="{FF2B5EF4-FFF2-40B4-BE49-F238E27FC236}">
                <a16:creationId xmlns:a16="http://schemas.microsoft.com/office/drawing/2014/main" id="{E186DCA3-5F68-1760-1FA4-2B9A11866886}"/>
              </a:ext>
            </a:extLst>
          </p:cNvPr>
          <p:cNvPicPr>
            <a:picLocks noChangeAspect="1"/>
          </p:cNvPicPr>
          <p:nvPr/>
        </p:nvPicPr>
        <p:blipFill>
          <a:blip r:embed="rId2"/>
          <a:stretch>
            <a:fillRect/>
          </a:stretch>
        </p:blipFill>
        <p:spPr>
          <a:xfrm>
            <a:off x="7261364" y="1749287"/>
            <a:ext cx="4238210" cy="326003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874466"/>
            <a:ext cx="10356574" cy="5262979"/>
          </a:xfrm>
          <a:prstGeom prst="rect">
            <a:avLst/>
          </a:prstGeom>
          <a:noFill/>
        </p:spPr>
        <p:txBody>
          <a:bodyPr wrap="square">
            <a:spAutoFit/>
          </a:bodyPr>
          <a:lstStyle/>
          <a:p>
            <a:pPr marL="457200" indent="-457200" algn="just">
              <a:buFont typeface="+mj-lt"/>
              <a:buAutoNum type="arabicPeriod" startAt="2"/>
            </a:pPr>
            <a:r>
              <a:rPr lang="es-ES" sz="2100" dirty="0">
                <a:solidFill>
                  <a:srgbClr val="FFFF00"/>
                </a:solidFill>
                <a:latin typeface="Century Gothic" panose="020B0502020202020204" pitchFamily="34" charset="0"/>
              </a:rPr>
              <a:t>Definición del equipo de respuesta: </a:t>
            </a:r>
            <a:r>
              <a:rPr lang="es-ES" sz="2100" dirty="0">
                <a:latin typeface="Century Gothic" panose="020B0502020202020204" pitchFamily="34" charset="0"/>
              </a:rPr>
              <a:t>Ha de contar con un líder y con miembros que estén especializados en diferentes áreas.</a:t>
            </a:r>
          </a:p>
          <a:p>
            <a:pPr marL="457200" indent="-457200" algn="just">
              <a:buFont typeface="+mj-lt"/>
              <a:buAutoNum type="arabicPeriod" startAt="2"/>
            </a:pPr>
            <a:endParaRPr lang="es-ES" sz="2100" dirty="0">
              <a:latin typeface="Century Gothic" panose="020B0502020202020204" pitchFamily="34" charset="0"/>
            </a:endParaRPr>
          </a:p>
          <a:p>
            <a:pPr marL="457200" indent="-457200" algn="just">
              <a:buFont typeface="+mj-lt"/>
              <a:buAutoNum type="arabicPeriod" startAt="2"/>
            </a:pPr>
            <a:r>
              <a:rPr lang="es-ES" sz="2100" dirty="0">
                <a:solidFill>
                  <a:srgbClr val="FFFF00"/>
                </a:solidFill>
                <a:latin typeface="Century Gothic" panose="020B0502020202020204" pitchFamily="34" charset="0"/>
              </a:rPr>
              <a:t>Creación del plan de respuesta: </a:t>
            </a:r>
            <a:r>
              <a:rPr lang="es-ES" sz="2100" dirty="0">
                <a:latin typeface="Century Gothic" panose="020B0502020202020204" pitchFamily="34" charset="0"/>
              </a:rPr>
              <a:t>Debe incluir los procedimientos detallados a seguir en caso de que se produzca un ataque. En este sentido, tiene que especificar los pasos para detectar, contener, evaluar y resolver el problema,</a:t>
            </a:r>
          </a:p>
          <a:p>
            <a:pPr marL="457200" indent="-457200" algn="just">
              <a:buFont typeface="+mj-lt"/>
              <a:buAutoNum type="arabicPeriod" startAt="2"/>
            </a:pPr>
            <a:endParaRPr lang="es-ES" sz="2100" dirty="0">
              <a:latin typeface="Century Gothic" panose="020B0502020202020204" pitchFamily="34" charset="0"/>
            </a:endParaRPr>
          </a:p>
          <a:p>
            <a:pPr marL="457200" indent="-457200" algn="just">
              <a:buFont typeface="+mj-lt"/>
              <a:buAutoNum type="arabicPeriod" startAt="2"/>
            </a:pPr>
            <a:r>
              <a:rPr lang="es-ES" sz="2100" dirty="0">
                <a:solidFill>
                  <a:srgbClr val="FFFF00"/>
                </a:solidFill>
                <a:latin typeface="Century Gothic" panose="020B0502020202020204" pitchFamily="34" charset="0"/>
              </a:rPr>
              <a:t>Pruebas y simulaciones: </a:t>
            </a:r>
            <a:r>
              <a:rPr lang="es-ES" sz="2100" dirty="0">
                <a:latin typeface="Century Gothic" panose="020B0502020202020204" pitchFamily="34" charset="0"/>
              </a:rPr>
              <a:t>El plan debe ser probado periódicamente para garantizar que sea efectivo y esté actualizado. Las simulaciones permiten identificar posibles deficiencias y tomar medidas para mejorar su eficacia.</a:t>
            </a:r>
          </a:p>
          <a:p>
            <a:pPr marL="457200" indent="-457200" algn="just">
              <a:buFont typeface="+mj-lt"/>
              <a:buAutoNum type="arabicPeriod" startAt="2"/>
            </a:pPr>
            <a:endParaRPr lang="es-ES" sz="2100" dirty="0">
              <a:latin typeface="Century Gothic" panose="020B0502020202020204" pitchFamily="34" charset="0"/>
            </a:endParaRPr>
          </a:p>
          <a:p>
            <a:pPr marL="457200" indent="-457200" algn="just">
              <a:buFont typeface="+mj-lt"/>
              <a:buAutoNum type="arabicPeriod" startAt="2"/>
            </a:pPr>
            <a:r>
              <a:rPr lang="es-ES" sz="2100" dirty="0">
                <a:solidFill>
                  <a:srgbClr val="FFFF00"/>
                </a:solidFill>
                <a:latin typeface="Century Gothic" panose="020B0502020202020204" pitchFamily="34" charset="0"/>
              </a:rPr>
              <a:t>Formación y concienciación: </a:t>
            </a:r>
            <a:r>
              <a:rPr lang="es-ES" sz="2100" dirty="0">
                <a:latin typeface="Century Gothic" panose="020B0502020202020204" pitchFamily="34" charset="0"/>
              </a:rPr>
              <a:t>Todos los miembros de la organización deben estar formados. Esta educación debe ser continua y actualizada a medida que se realicen cambios en el plan.</a:t>
            </a:r>
          </a:p>
          <a:p>
            <a:pPr algn="just"/>
            <a:endParaRPr lang="es-ES" sz="2100" dirty="0">
              <a:latin typeface="Century Gothic" panose="020B0502020202020204" pitchFamily="34" charset="0"/>
            </a:endParaRPr>
          </a:p>
        </p:txBody>
      </p:sp>
    </p:spTree>
    <p:extLst>
      <p:ext uri="{BB962C8B-B14F-4D97-AF65-F5344CB8AC3E}">
        <p14:creationId xmlns:p14="http://schemas.microsoft.com/office/powerpoint/2010/main" val="29433538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917713" y="545191"/>
            <a:ext cx="10356574" cy="590931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Consejos para implementar un plan de respuesta de ciberseguridad</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Para que el plan sea efectivo, es importante que se sigan ciertos consejos para su correcta implementación:</a:t>
            </a:r>
          </a:p>
          <a:p>
            <a:pPr marL="342900" indent="-342900" algn="just">
              <a:buFont typeface="Wingdings" panose="05000000000000000000" pitchFamily="2" charset="2"/>
              <a:buChar char="§"/>
            </a:pPr>
            <a:endParaRPr lang="es-ES" sz="2100" dirty="0">
              <a:latin typeface="Century Gothic" panose="020B0502020202020204" pitchFamily="34" charset="0"/>
            </a:endParaRPr>
          </a:p>
          <a:p>
            <a:pPr marL="342900" indent="-342900" algn="just">
              <a:buFont typeface="Wingdings" panose="05000000000000000000" pitchFamily="2" charset="2"/>
              <a:buChar char="§"/>
            </a:pPr>
            <a:r>
              <a:rPr lang="es-ES" sz="2100" dirty="0">
                <a:latin typeface="Century Gothic" panose="020B0502020202020204" pitchFamily="34" charset="0"/>
              </a:rPr>
              <a:t>El primero es definir claramente los roles y responsabilidades del equipo de respuesta. Esto implica identificar a las personas que estarán encargadas de ejecutar el plan y delimitar de forma clara sus funciones específicas. De esta manera, el equipo podrá actuar con rapidez y eficacia ante cualquier incidente de ciberseguridad.</a:t>
            </a:r>
          </a:p>
          <a:p>
            <a:pPr marL="342900" indent="-342900" algn="just">
              <a:buFont typeface="Wingdings" panose="05000000000000000000" pitchFamily="2" charset="2"/>
              <a:buChar char="§"/>
            </a:pPr>
            <a:endParaRPr lang="es-ES" sz="2100" dirty="0">
              <a:latin typeface="Century Gothic" panose="020B0502020202020204" pitchFamily="34" charset="0"/>
            </a:endParaRPr>
          </a:p>
          <a:p>
            <a:pPr marL="342900" indent="-342900" algn="just">
              <a:buFont typeface="Wingdings" panose="05000000000000000000" pitchFamily="2" charset="2"/>
              <a:buChar char="§"/>
            </a:pPr>
            <a:r>
              <a:rPr lang="es-ES" sz="2100" dirty="0">
                <a:latin typeface="Century Gothic" panose="020B0502020202020204" pitchFamily="34" charset="0"/>
              </a:rPr>
              <a:t>Otro consejo importante es la creación de un protocolo de comunicación eficaz. Es decir, se han de diseñar canales de comunicación seguros y eficientes para que el equipo de respuesta se pueda coordinar y comunicar los avances en el proceso.</a:t>
            </a:r>
          </a:p>
          <a:p>
            <a:pPr marL="342900" indent="-342900" algn="just">
              <a:buFont typeface="Wingdings" panose="05000000000000000000" pitchFamily="2" charset="2"/>
              <a:buChar char="§"/>
            </a:pPr>
            <a:endParaRPr lang="es-ES" sz="2100" dirty="0">
              <a:latin typeface="Century Gothic" panose="020B0502020202020204" pitchFamily="34" charset="0"/>
            </a:endParaRPr>
          </a:p>
          <a:p>
            <a:pPr marL="342900" indent="-342900" algn="just">
              <a:buFont typeface="Wingdings" panose="05000000000000000000" pitchFamily="2" charset="2"/>
              <a:buChar char="§"/>
            </a:pPr>
            <a:r>
              <a:rPr lang="es-ES" sz="2100" dirty="0">
                <a:latin typeface="Century Gothic" panose="020B0502020202020204" pitchFamily="34" charset="0"/>
              </a:rPr>
              <a:t>También es fundamental establecer un proceso de notificación a los afectados y autoridades en caso de ser necesario.</a:t>
            </a:r>
            <a:endParaRPr lang="es-ES" sz="2200" dirty="0">
              <a:latin typeface="Century Gothic" panose="020B0502020202020204" pitchFamily="34" charset="0"/>
            </a:endParaRPr>
          </a:p>
        </p:txBody>
      </p:sp>
    </p:spTree>
    <p:extLst>
      <p:ext uri="{BB962C8B-B14F-4D97-AF65-F5344CB8AC3E}">
        <p14:creationId xmlns:p14="http://schemas.microsoft.com/office/powerpoint/2010/main" val="33494988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73596" y="580435"/>
            <a:ext cx="10644808" cy="5847755"/>
          </a:xfrm>
          <a:prstGeom prst="rect">
            <a:avLst/>
          </a:prstGeom>
          <a:noFill/>
        </p:spPr>
        <p:txBody>
          <a:bodyPr wrap="square">
            <a:spAutoFit/>
          </a:bodyPr>
          <a:lstStyle/>
          <a:p>
            <a:pPr marL="342900" indent="-342900" algn="just">
              <a:buFont typeface="Wingdings" panose="05000000000000000000" pitchFamily="2" charset="2"/>
              <a:buChar char="§"/>
            </a:pPr>
            <a:r>
              <a:rPr lang="es-ES" sz="2200" dirty="0">
                <a:latin typeface="Century Gothic" panose="020B0502020202020204" pitchFamily="34" charset="0"/>
              </a:rPr>
              <a:t>Es significativo que todas las personas involucradas sepan qué hacer en caso de un ataque informático, lo que incluye notificarlo a los afectados y autoridades competentes.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Otra recomendación muy útil es realizar pruebas y simulaciones periódicas para asegurarse de que el protocolo de respuesta esté actualizado y sea efectivo. De esta manera, se puede comprobar la efectividad del plan y hacer los ajustes necesarios para mejorarlo.</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Por último, es importante almacenar copias del plan en diferentes ubicaciones seguras y accesibles para el equipo de respuesta. Esto garantiza que esté siempre disponible y actualizado en caso de una emergencia.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Sin duda, implementar una estrategia de respuesta ante problemas relacionados con la ciberseguridad es un proceso crítico para cualquier organización.</a:t>
            </a:r>
            <a:endParaRPr lang="es-ES" sz="2100" dirty="0">
              <a:latin typeface="Century Gothic" panose="020B0502020202020204" pitchFamily="34" charset="0"/>
            </a:endParaRPr>
          </a:p>
        </p:txBody>
      </p:sp>
    </p:spTree>
    <p:extLst>
      <p:ext uri="{BB962C8B-B14F-4D97-AF65-F5344CB8AC3E}">
        <p14:creationId xmlns:p14="http://schemas.microsoft.com/office/powerpoint/2010/main" val="792199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186035"/>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2. Mitigación y planes de respuesta</a:t>
            </a:r>
          </a:p>
          <a:p>
            <a:pPr algn="just"/>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¿Qué es un plan de respuesta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Se trata de un conjunto de procedimientos que se deben seguir en caso de que se produzca algún ataque informático. Su objetivo es </a:t>
            </a:r>
            <a:r>
              <a:rPr lang="es-ES" sz="2200" dirty="0">
                <a:solidFill>
                  <a:srgbClr val="FFFF00"/>
                </a:solidFill>
                <a:latin typeface="Century Gothic" panose="020B0502020202020204" pitchFamily="34" charset="0"/>
              </a:rPr>
              <a:t>minimizar los daños y restaurar la normalidad</a:t>
            </a:r>
            <a:r>
              <a:rPr lang="es-ES" sz="2200" dirty="0">
                <a:latin typeface="Century Gothic" panose="020B0502020202020204" pitchFamily="34" charset="0"/>
              </a:rPr>
              <a:t> lo antes posible.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crear un plan de contingencia efectivo, es necesario:</a:t>
            </a:r>
          </a:p>
          <a:p>
            <a:pPr algn="just"/>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Identificar los posibles riesgos y amenazas que pueden afectar a la organización.</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marL="342900" indent="-342900" algn="just">
              <a:buFont typeface="Wingdings" panose="05000000000000000000" pitchFamily="2" charset="2"/>
              <a:buChar char="§"/>
            </a:pPr>
            <a:r>
              <a:rPr lang="es-ES" sz="2200" dirty="0">
                <a:latin typeface="Century Gothic" panose="020B0502020202020204" pitchFamily="34" charset="0"/>
              </a:rPr>
              <a:t>Definir los procedimientos y responsabilidades del equipo de respuesta ante fallos en la ciberseguridad.</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703905"/>
            <a:ext cx="10356574" cy="5493812"/>
          </a:xfrm>
          <a:prstGeom prst="rect">
            <a:avLst/>
          </a:prstGeom>
          <a:noFill/>
        </p:spPr>
        <p:txBody>
          <a:bodyPr wrap="square">
            <a:spAutoFit/>
          </a:bodyPr>
          <a:lstStyle/>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Establecer una estructura de comunicación clara y eficaz.</a:t>
            </a:r>
          </a:p>
          <a:p>
            <a:pPr marL="342900" indent="-342900" algn="just">
              <a:spcAft>
                <a:spcPts val="1200"/>
              </a:spcAft>
              <a:buFont typeface="Wingdings" panose="05000000000000000000" pitchFamily="2" charset="2"/>
              <a:buChar char="§"/>
            </a:pPr>
            <a:r>
              <a:rPr lang="es-ES" sz="2200" dirty="0">
                <a:latin typeface="Century Gothic" panose="020B0502020202020204" pitchFamily="34" charset="0"/>
              </a:rPr>
              <a:t>Realizar simulaciones y pruebas periódicas para garantizar que el plan sea efectivo.</a:t>
            </a:r>
          </a:p>
          <a:p>
            <a:pPr algn="just"/>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¿Por qué es esencial tener un plan de respuesta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Contar con un plan de emergencia ante incidentes de ciberseguridad es esencial por varias razones:</a:t>
            </a:r>
          </a:p>
          <a:p>
            <a:pPr algn="just"/>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Minimiza el impacto: </a:t>
            </a:r>
            <a:r>
              <a:rPr lang="es-ES" sz="2200" dirty="0">
                <a:latin typeface="Century Gothic" panose="020B0502020202020204" pitchFamily="34" charset="0"/>
              </a:rPr>
              <a:t>Un plan bien diseñado permite una rápida detección y respuesta, lo que reduce tanto su impacto como los costes asociados.</a:t>
            </a:r>
          </a:p>
          <a:p>
            <a:pPr marL="457200" indent="-457200" algn="just">
              <a:buFont typeface="+mj-lt"/>
              <a:buAutoNum type="arabicPeriod"/>
            </a:pPr>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Protege la información: </a:t>
            </a:r>
            <a:r>
              <a:rPr lang="es-ES" sz="2200" dirty="0">
                <a:latin typeface="Century Gothic" panose="020B0502020202020204" pitchFamily="34" charset="0"/>
              </a:rPr>
              <a:t>Se minimiza el riesgo de pérdida de información confidencial o de la propiedad intelectual.</a:t>
            </a:r>
            <a:endParaRPr lang="es-ES" sz="23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5509200"/>
          </a:xfrm>
          <a:prstGeom prst="rect">
            <a:avLst/>
          </a:prstGeom>
          <a:noFill/>
        </p:spPr>
        <p:txBody>
          <a:bodyPr wrap="square">
            <a:spAutoFit/>
          </a:bodyPr>
          <a:lstStyle/>
          <a:p>
            <a:pPr marL="457200" indent="-457200" algn="just">
              <a:buFont typeface="+mj-lt"/>
              <a:buAutoNum type="arabicPeriod" startAt="3"/>
            </a:pPr>
            <a:r>
              <a:rPr lang="es-ES" sz="2200" dirty="0">
                <a:solidFill>
                  <a:srgbClr val="FFFF00"/>
                </a:solidFill>
                <a:latin typeface="Century Gothic" panose="020B0502020202020204" pitchFamily="34" charset="0"/>
              </a:rPr>
              <a:t>Cumplimiento de regulaciones: </a:t>
            </a:r>
            <a:r>
              <a:rPr lang="es-ES" sz="2200" dirty="0">
                <a:latin typeface="Century Gothic" panose="020B0502020202020204" pitchFamily="34" charset="0"/>
              </a:rPr>
              <a:t>Muchos sectores tienen regulaciones específicas que exigen contar con un plan de ciberseguridad. Por ejemplo, el Reglamento General de Protección de Datos (GDPR) de la Unión Europea.</a:t>
            </a:r>
          </a:p>
          <a:p>
            <a:pPr marL="457200" indent="-457200" algn="just">
              <a:buFont typeface="+mj-lt"/>
              <a:buAutoNum type="arabicPeriod" startAt="3"/>
            </a:pPr>
            <a:endParaRPr lang="es-ES" sz="2200" dirty="0">
              <a:latin typeface="Century Gothic" panose="020B0502020202020204" pitchFamily="34" charset="0"/>
            </a:endParaRPr>
          </a:p>
          <a:p>
            <a:pPr marL="457200" indent="-457200" algn="just">
              <a:buFont typeface="+mj-lt"/>
              <a:buAutoNum type="arabicPeriod" startAt="3"/>
            </a:pPr>
            <a:r>
              <a:rPr lang="es-ES" sz="2200" dirty="0">
                <a:solidFill>
                  <a:srgbClr val="FFFF00"/>
                </a:solidFill>
                <a:latin typeface="Century Gothic" panose="020B0502020202020204" pitchFamily="34" charset="0"/>
              </a:rPr>
              <a:t>Mejora la imagen de la empresa: </a:t>
            </a:r>
            <a:r>
              <a:rPr lang="es-ES" sz="2200" dirty="0">
                <a:latin typeface="Century Gothic" panose="020B0502020202020204" pitchFamily="34" charset="0"/>
              </a:rPr>
              <a:t>Contar con un plan ante incidentes de ciberseguridad transmite una imagen de responsabilidad y preocupación por la seguridad de la información de la empresa.</a:t>
            </a:r>
          </a:p>
          <a:p>
            <a:pPr marL="457200" indent="-457200" algn="just">
              <a:buFont typeface="+mj-lt"/>
              <a:buAutoNum type="arabicPeriod" startAt="3"/>
            </a:pPr>
            <a:endParaRPr lang="es-ES" sz="2200" dirty="0">
              <a:latin typeface="Century Gothic" panose="020B0502020202020204" pitchFamily="34" charset="0"/>
            </a:endParaRPr>
          </a:p>
          <a:p>
            <a:pPr algn="just"/>
            <a:r>
              <a:rPr lang="es-ES" sz="2300" b="1" dirty="0">
                <a:solidFill>
                  <a:srgbClr val="FFC000"/>
                </a:solidFill>
                <a:latin typeface="Century Gothic" panose="020B0502020202020204" pitchFamily="34" charset="0"/>
              </a:rPr>
              <a:t>Pasos para crear un plan de emergencia en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implantar de la forma adecuada un plan de emergencia en ciberseguridad, debemos seguir los siguientes pasos:</a:t>
            </a:r>
          </a:p>
          <a:p>
            <a:pPr algn="just"/>
            <a:endParaRPr lang="es-ES" sz="2200" dirty="0">
              <a:latin typeface="Century Gothic" panose="020B0502020202020204" pitchFamily="34" charset="0"/>
            </a:endParaRPr>
          </a:p>
          <a:p>
            <a:pPr marL="457200" indent="-457200" algn="just">
              <a:buFont typeface="+mj-lt"/>
              <a:buAutoNum type="arabicPeriod"/>
            </a:pPr>
            <a:r>
              <a:rPr lang="es-ES" sz="2200" dirty="0">
                <a:solidFill>
                  <a:srgbClr val="FFFF00"/>
                </a:solidFill>
                <a:latin typeface="Century Gothic" panose="020B0502020202020204" pitchFamily="34" charset="0"/>
              </a:rPr>
              <a:t>Identificación de riesgos: </a:t>
            </a:r>
            <a:r>
              <a:rPr lang="es-ES" sz="2200" dirty="0">
                <a:latin typeface="Century Gothic" panose="020B0502020202020204" pitchFamily="34" charset="0"/>
              </a:rPr>
              <a:t>Esto implica evaluar las vulnerabilidades y amenazas externas e internas.</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4832092"/>
          </a:xfrm>
          <a:prstGeom prst="rect">
            <a:avLst/>
          </a:prstGeom>
          <a:noFill/>
        </p:spPr>
        <p:txBody>
          <a:bodyPr wrap="square">
            <a:spAutoFit/>
          </a:bodyPr>
          <a:lstStyle/>
          <a:p>
            <a:pPr algn="just"/>
            <a:r>
              <a:rPr lang="es-ES" sz="2200" dirty="0">
                <a:latin typeface="Century Gothic" panose="020B0502020202020204" pitchFamily="34" charset="0"/>
              </a:rPr>
              <a:t>La administración de amenazas y vulnerabilidades utiliza distintas herramientas y soluciones para impedir y abordar los ciberataques. Un programa eficaz de administración de vulnerabilidades normalmente incluye los siguientes componentes:</a:t>
            </a:r>
          </a:p>
          <a:p>
            <a:pPr algn="just"/>
            <a:endParaRPr lang="es-ES" sz="2200" dirty="0">
              <a:latin typeface="Century Gothic" panose="020B0502020202020204" pitchFamily="34" charset="0"/>
            </a:endParaRPr>
          </a:p>
          <a:p>
            <a:pPr marL="457200" indent="-457200" algn="just">
              <a:buFont typeface="+mj-lt"/>
              <a:buAutoNum type="alphaLcParenR"/>
            </a:pPr>
            <a:r>
              <a:rPr lang="es-ES" sz="2200" u="sng" dirty="0">
                <a:latin typeface="Century Gothic" panose="020B0502020202020204" pitchFamily="34" charset="0"/>
              </a:rPr>
              <a:t>Detección e inventario de recursos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equipo de TI es el responsable de realizar un seguimiento y mantener registros de todos los dispositivos, software, servidores, etc. que hay en el entorno digital de la empresa. Esto puede ser extremadamente complejo, ya que muchas organizaciones tienen miles de recursos en distintas ubicaciones. Por eso, muchos profesionales de TI utilizan sistema de administración de inventario de recursos, que ofrecen visibilidad sobre los recursos que tiene la empresa, dónde se encuentra y cómo se utilizan.</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909310"/>
          </a:xfrm>
          <a:prstGeom prst="rect">
            <a:avLst/>
          </a:prstGeom>
          <a:noFill/>
        </p:spPr>
        <p:txBody>
          <a:bodyPr wrap="square">
            <a:spAutoFit/>
          </a:bodyPr>
          <a:lstStyle/>
          <a:p>
            <a:pPr marL="457200" indent="-457200" algn="just">
              <a:buFont typeface="+mj-lt"/>
              <a:buAutoNum type="alphaLcParenR" startAt="2"/>
            </a:pPr>
            <a:r>
              <a:rPr lang="es-ES" sz="2100" u="sng" dirty="0">
                <a:latin typeface="Century Gothic" panose="020B0502020202020204" pitchFamily="34" charset="0"/>
              </a:rPr>
              <a:t>Examen de vulnerabilidades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Normalmente, los detectores de vulnerabilidades realizan una serie de pruebas en los sistemas y las redes en busca de puntos débiles o errores comunes. Estas pruebas puede incluir intentar explotar vulnerabilidades conocidas, adivinar contraseñas o cuentas de usuario predeterminadas, o simplemente intentar obtener acceso a áreas restringidas.</a:t>
            </a:r>
          </a:p>
          <a:p>
            <a:pPr algn="just"/>
            <a:endParaRPr lang="es-ES" sz="2100" dirty="0">
              <a:latin typeface="Century Gothic" panose="020B0502020202020204" pitchFamily="34" charset="0"/>
            </a:endParaRPr>
          </a:p>
          <a:p>
            <a:pPr marL="457200" indent="-457200" algn="just">
              <a:buFont typeface="+mj-lt"/>
              <a:buAutoNum type="alphaLcParenR" startAt="3"/>
            </a:pPr>
            <a:r>
              <a:rPr lang="es-ES" sz="2100" u="sng" dirty="0">
                <a:latin typeface="Century Gothic" panose="020B0502020202020204" pitchFamily="34" charset="0"/>
              </a:rPr>
              <a:t>Administración de revisiones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software de administración de revisiones es una herramienta que permite a las organizaciones mantener actualizados sus equipos con las últimas revisiones de seguridad. La mayoría de soluciones de administración de revisiones comprobarán automáticamente si hay actualizaciones y avisarán al usuario cuando hayan nuevas disponibles. Algunos sistemas de administración de revisiones también permiten implementar revisiones en múltiples equipos de una organización, para que sea más fácil mantener seguras grandes flotas de máquinas.</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909310"/>
          </a:xfrm>
          <a:prstGeom prst="rect">
            <a:avLst/>
          </a:prstGeom>
          <a:noFill/>
        </p:spPr>
        <p:txBody>
          <a:bodyPr wrap="square">
            <a:spAutoFit/>
          </a:bodyPr>
          <a:lstStyle/>
          <a:p>
            <a:pPr marL="457200" indent="-457200" algn="just">
              <a:buFont typeface="+mj-lt"/>
              <a:buAutoNum type="alphaLcParenR" startAt="4"/>
            </a:pPr>
            <a:r>
              <a:rPr lang="es-ES" sz="2100" u="sng" dirty="0">
                <a:latin typeface="Century Gothic" panose="020B0502020202020204" pitchFamily="34" charset="0"/>
              </a:rPr>
              <a:t>Administración de configuración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software de Administración de configuración de seguridad (SCM) garantiza la configuración segura de los dispositivos, la aprobación y el seguimiento de los cambios en la configuración de seguridad de los dispositivos, y la conformidad de los sistemas con las directivas de seguridad. Muchas herramientas de SCM incluyen características que permiten a las organizaciones examinar dispositivos y redes en busca de vulnerabilidades, supervisar las acciones correctivas y generar informes sobre el cumplimiento de la directiva de seguridad.</a:t>
            </a:r>
          </a:p>
          <a:p>
            <a:pPr algn="just"/>
            <a:endParaRPr lang="es-ES" sz="2100" dirty="0">
              <a:latin typeface="Century Gothic" panose="020B0502020202020204" pitchFamily="34" charset="0"/>
            </a:endParaRPr>
          </a:p>
          <a:p>
            <a:pPr marL="457200" indent="-457200" algn="just">
              <a:buFont typeface="+mj-lt"/>
              <a:buAutoNum type="alphaLcParenR" startAt="5"/>
            </a:pPr>
            <a:r>
              <a:rPr lang="es-ES" sz="2100" u="sng" dirty="0">
                <a:latin typeface="Century Gothic" panose="020B0502020202020204" pitchFamily="34" charset="0"/>
              </a:rPr>
              <a:t>Administración de eventos e incidentes de seguridad (SIEM)</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software de SIEM consolida la información y los eventos de seguridad de una organización en tiempo real. Las soluciones SIEM están diseñadas para ofrecer a las organizaciones visibilidad de todo lo que ocurre en su infraestructura digital completa, incluida la infraestructura de TI. Esto incluye la supervisión del tráfico de red, la identificación de los dispositivos que intentan conectarse a sistemas internos, el seguimiento de la actividad de los usuarios, etc.</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312762"/>
            <a:ext cx="10654748" cy="6232475"/>
          </a:xfrm>
          <a:prstGeom prst="rect">
            <a:avLst/>
          </a:prstGeom>
          <a:noFill/>
        </p:spPr>
        <p:txBody>
          <a:bodyPr wrap="square">
            <a:spAutoFit/>
          </a:bodyPr>
          <a:lstStyle/>
          <a:p>
            <a:pPr marL="457200" indent="-457200" algn="just">
              <a:buFont typeface="+mj-lt"/>
              <a:buAutoNum type="alphaLcParenR" startAt="6"/>
            </a:pPr>
            <a:r>
              <a:rPr lang="es-ES" sz="2100" u="sng" dirty="0">
                <a:latin typeface="Century Gothic" panose="020B0502020202020204" pitchFamily="34" charset="0"/>
              </a:rPr>
              <a:t>Pruebas de penetración</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software de pruebas de penetración está diseñado para ayudar a los profesionales de TI a detectar y explotar vulnerabilidades en los equipos. Normalmente, el software de pruebas de penetración proporciona una interfaz gráfica de usuario (GUI) que permite iniciar ataques y ver los resultados. Algunos productos ofrecen características de automatización para agilizar el proceso de las pruebas. Con la simulación de ataques, los evaluadores pueden identificar los puntos débiles en los sistemas que podrían explotar los atacantes del mundo real.</a:t>
            </a:r>
          </a:p>
          <a:p>
            <a:pPr algn="just"/>
            <a:endParaRPr lang="es-ES" sz="2100" dirty="0">
              <a:latin typeface="Century Gothic" panose="020B0502020202020204" pitchFamily="34" charset="0"/>
            </a:endParaRPr>
          </a:p>
          <a:p>
            <a:pPr marL="457200" indent="-457200" algn="just">
              <a:buFont typeface="+mj-lt"/>
              <a:buAutoNum type="alphaLcParenR" startAt="7"/>
            </a:pPr>
            <a:r>
              <a:rPr lang="es-ES" sz="2100" u="sng" dirty="0">
                <a:latin typeface="Century Gothic" panose="020B0502020202020204" pitchFamily="34" charset="0"/>
              </a:rPr>
              <a:t>Inteligencia sobre amenazas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El software de protección contra amenazas permite a las organizaciones supervisar, analizar y priorizar las posibles amenazas, así como realizar un seguimiento de las mismas para protegerse mejor. Al recopilar datos de distintos orígenes (por ejemplo, bases de datos de explotación y asesores de seguridad), estas soluciones ayudan a las empresas a identificar tendencias y modelos que puedan indicar un futuro ataque o vulneración de seguridad.</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20875"/>
            <a:ext cx="10654748" cy="2354491"/>
          </a:xfrm>
          <a:prstGeom prst="rect">
            <a:avLst/>
          </a:prstGeom>
          <a:noFill/>
        </p:spPr>
        <p:txBody>
          <a:bodyPr wrap="square">
            <a:spAutoFit/>
          </a:bodyPr>
          <a:lstStyle/>
          <a:p>
            <a:pPr marL="457200" indent="-457200" algn="just">
              <a:buFont typeface="+mj-lt"/>
              <a:buAutoNum type="alphaLcParenR" startAt="8"/>
            </a:pPr>
            <a:r>
              <a:rPr lang="es-ES" sz="2100" u="sng" dirty="0">
                <a:latin typeface="Century Gothic" panose="020B0502020202020204" pitchFamily="34" charset="0"/>
              </a:rPr>
              <a:t>Corrección de vulnerabilidades</a:t>
            </a:r>
          </a:p>
          <a:p>
            <a:pPr algn="just"/>
            <a:endParaRPr lang="es-ES" sz="2100" dirty="0">
              <a:latin typeface="Century Gothic" panose="020B0502020202020204" pitchFamily="34" charset="0"/>
            </a:endParaRPr>
          </a:p>
          <a:p>
            <a:pPr algn="just"/>
            <a:r>
              <a:rPr lang="es-ES" sz="2100" dirty="0">
                <a:latin typeface="Century Gothic" panose="020B0502020202020204" pitchFamily="34" charset="0"/>
              </a:rPr>
              <a:t>La corrección implica priorizar las vulnerabilidades, identificar los siguientes pasos y generar incidencias de corrección para que los equipos de TI puedan trabajar en ellas. Por último, el seguimiento de correcciones es una herramienta importante para garantizar que las vulnerabilidades o los errores de configuración se aborden correctamente.</a:t>
            </a:r>
          </a:p>
        </p:txBody>
      </p:sp>
    </p:spTree>
    <p:extLst>
      <p:ext uri="{BB962C8B-B14F-4D97-AF65-F5344CB8AC3E}">
        <p14:creationId xmlns:p14="http://schemas.microsoft.com/office/powerpoint/2010/main" val="26130372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1305</TotalTime>
  <Words>1360</Words>
  <Application>Microsoft Office PowerPoint</Application>
  <PresentationFormat>Panorámica</PresentationFormat>
  <Paragraphs>83</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Arial Black</vt:lpstr>
      <vt:lpstr>Calibri</vt:lpstr>
      <vt:lpstr>Century Gothic</vt:lpstr>
      <vt:lpstr>Corbel</vt:lpstr>
      <vt:lpstr>Wingdings</vt:lpstr>
      <vt:lpstr>Profundidad</vt:lpstr>
      <vt:lpstr>Mitigación y planes de respuesta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85</cp:revision>
  <dcterms:created xsi:type="dcterms:W3CDTF">2024-06-15T19:30:41Z</dcterms:created>
  <dcterms:modified xsi:type="dcterms:W3CDTF">2024-12-01T21:59:39Z</dcterms:modified>
</cp:coreProperties>
</file>