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7" r:id="rId2"/>
    <p:sldId id="283" r:id="rId3"/>
    <p:sldId id="284" r:id="rId4"/>
    <p:sldId id="285" r:id="rId5"/>
    <p:sldId id="286" r:id="rId6"/>
    <p:sldId id="287" r:id="rId7"/>
    <p:sldId id="288" r:id="rId8"/>
    <p:sldId id="289" r:id="rId9"/>
    <p:sldId id="290" r:id="rId10"/>
    <p:sldId id="29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83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EEB45-CFEC-41B5-A941-01D49CDC34EF}" type="datetimeFigureOut">
              <a:rPr lang="es-CL" smtClean="0"/>
              <a:t>05-12-2024</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9CA267-BC81-4E1E-B16C-79EE58D4AC22}" type="slidenum">
              <a:rPr lang="es-CL" smtClean="0"/>
              <a:t>‹Nº›</a:t>
            </a:fld>
            <a:endParaRPr lang="es-CL"/>
          </a:p>
        </p:txBody>
      </p:sp>
    </p:spTree>
    <p:extLst>
      <p:ext uri="{BB962C8B-B14F-4D97-AF65-F5344CB8AC3E}">
        <p14:creationId xmlns:p14="http://schemas.microsoft.com/office/powerpoint/2010/main" val="1639136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F9D4FCDF-E217-4EE6-89E4-6F7A8E0BF534}" type="datetimeFigureOut">
              <a:rPr lang="es-CL" smtClean="0"/>
              <a:t>05-12-2024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936987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05-12-2024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83901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05-12-2024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411763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05-12-2024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7371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05-12-2024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241725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9D4FCDF-E217-4EE6-89E4-6F7A8E0BF534}" type="datetimeFigureOut">
              <a:rPr lang="es-CL" smtClean="0"/>
              <a:t>05-12-2024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150520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9D4FCDF-E217-4EE6-89E4-6F7A8E0BF534}" type="datetimeFigureOut">
              <a:rPr lang="es-CL" smtClean="0"/>
              <a:t>05-12-2024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944432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05-12-2024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757908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05-12-2024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216996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05-12-2024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153417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05-12-2024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097750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9D4FCDF-E217-4EE6-89E4-6F7A8E0BF534}" type="datetimeFigureOut">
              <a:rPr lang="es-CL" smtClean="0"/>
              <a:t>05-12-2024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2228286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20000" y="2505075"/>
            <a:ext cx="5025216"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6" name="Content Placeholder 5"/>
          <p:cNvSpPr>
            <a:spLocks noGrp="1"/>
          </p:cNvSpPr>
          <p:nvPr>
            <p:ph sz="quarter" idx="4"/>
          </p:nvPr>
        </p:nvSpPr>
        <p:spPr>
          <a:xfrm>
            <a:off x="6319840" y="2505075"/>
            <a:ext cx="503554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9D4FCDF-E217-4EE6-89E4-6F7A8E0BF534}" type="datetimeFigureOut">
              <a:rPr lang="es-CL" smtClean="0"/>
              <a:t>05-12-2024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266669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9D4FCDF-E217-4EE6-89E4-6F7A8E0BF534}" type="datetimeFigureOut">
              <a:rPr lang="es-CL" smtClean="0"/>
              <a:t>05-12-2024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96045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D4FCDF-E217-4EE6-89E4-6F7A8E0BF534}" type="datetimeFigureOut">
              <a:rPr lang="es-CL" smtClean="0"/>
              <a:t>05-12-2024</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162323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05-12-2024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2827821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05-12-2024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29962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9D4FCDF-E217-4EE6-89E4-6F7A8E0BF534}" type="datetimeFigureOut">
              <a:rPr lang="es-CL" smtClean="0"/>
              <a:t>05-12-2024</a:t>
            </a:fld>
            <a:endParaRPr lang="es-C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s-C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D7A3EE9-C6F2-4B01-96C5-78CF3603E67E}" type="slidenum">
              <a:rPr lang="es-CL" smtClean="0"/>
              <a:t>‹Nº›</a:t>
            </a:fld>
            <a:endParaRPr lang="es-CL"/>
          </a:p>
        </p:txBody>
      </p:sp>
    </p:spTree>
    <p:extLst>
      <p:ext uri="{BB962C8B-B14F-4D97-AF65-F5344CB8AC3E}">
        <p14:creationId xmlns:p14="http://schemas.microsoft.com/office/powerpoint/2010/main" val="10673179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A2F34F-7582-DA68-C874-EE7CCFAB7A9A}"/>
              </a:ext>
            </a:extLst>
          </p:cNvPr>
          <p:cNvSpPr>
            <a:spLocks noGrp="1"/>
          </p:cNvSpPr>
          <p:nvPr>
            <p:ph type="title"/>
          </p:nvPr>
        </p:nvSpPr>
        <p:spPr>
          <a:xfrm>
            <a:off x="1059138" y="2766217"/>
            <a:ext cx="5560323" cy="1325563"/>
          </a:xfrm>
        </p:spPr>
        <p:txBody>
          <a:bodyPr>
            <a:normAutofit/>
          </a:bodyPr>
          <a:lstStyle/>
          <a:p>
            <a:r>
              <a:rPr lang="es-CL" sz="3200" dirty="0">
                <a:solidFill>
                  <a:srgbClr val="FFFF00"/>
                </a:solidFill>
                <a:effectLst>
                  <a:outerShdw blurRad="38100" dist="38100" dir="2700000" algn="tl">
                    <a:srgbClr val="000000">
                      <a:alpha val="43137"/>
                    </a:srgbClr>
                  </a:outerShdw>
                </a:effectLst>
                <a:latin typeface="Arial Black" panose="020B0A04020102020204" pitchFamily="34" charset="0"/>
              </a:rPr>
              <a:t>Evaluación y análisis de riesgos</a:t>
            </a:r>
          </a:p>
        </p:txBody>
      </p:sp>
      <p:pic>
        <p:nvPicPr>
          <p:cNvPr id="3" name="Imagen 2">
            <a:extLst>
              <a:ext uri="{FF2B5EF4-FFF2-40B4-BE49-F238E27FC236}">
                <a16:creationId xmlns:a16="http://schemas.microsoft.com/office/drawing/2014/main" id="{56733271-F465-8160-24E3-4677BAB01361}"/>
              </a:ext>
            </a:extLst>
          </p:cNvPr>
          <p:cNvPicPr>
            <a:picLocks noChangeAspect="1"/>
          </p:cNvPicPr>
          <p:nvPr/>
        </p:nvPicPr>
        <p:blipFill>
          <a:blip r:embed="rId2"/>
          <a:stretch>
            <a:fillRect/>
          </a:stretch>
        </p:blipFill>
        <p:spPr>
          <a:xfrm>
            <a:off x="7390571" y="1789043"/>
            <a:ext cx="4208394" cy="303640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21606689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2000" fill="hold"/>
                                        <p:tgtEl>
                                          <p:spTgt spid="3"/>
                                        </p:tgtEl>
                                        <p:attrNameLst>
                                          <p:attrName>ppt_w</p:attrName>
                                        </p:attrNameLst>
                                      </p:cBhvr>
                                      <p:tavLst>
                                        <p:tav tm="0">
                                          <p:val>
                                            <p:fltVal val="0"/>
                                          </p:val>
                                        </p:tav>
                                        <p:tav tm="100000">
                                          <p:val>
                                            <p:strVal val="#ppt_w"/>
                                          </p:val>
                                        </p:tav>
                                      </p:tavLst>
                                    </p:anim>
                                    <p:anim calcmode="lin" valueType="num">
                                      <p:cBhvr>
                                        <p:cTn id="8" dur="2000" fill="hold"/>
                                        <p:tgtEl>
                                          <p:spTgt spid="3"/>
                                        </p:tgtEl>
                                        <p:attrNameLst>
                                          <p:attrName>ppt_h</p:attrName>
                                        </p:attrNameLst>
                                      </p:cBhvr>
                                      <p:tavLst>
                                        <p:tav tm="0">
                                          <p:val>
                                            <p:fltVal val="0"/>
                                          </p:val>
                                        </p:tav>
                                        <p:tav tm="100000">
                                          <p:val>
                                            <p:strVal val="#ppt_h"/>
                                          </p:val>
                                        </p:tav>
                                      </p:tavLst>
                                    </p:anim>
                                    <p:anim calcmode="lin" valueType="num">
                                      <p:cBhvr>
                                        <p:cTn id="9" dur="2000" fill="hold"/>
                                        <p:tgtEl>
                                          <p:spTgt spid="3"/>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3"/>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000"/>
                            </p:stCondLst>
                            <p:childTnLst>
                              <p:par>
                                <p:cTn id="12" presetID="53" presetClass="entr" presetSubtype="16"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2000" fill="hold"/>
                                        <p:tgtEl>
                                          <p:spTgt spid="2"/>
                                        </p:tgtEl>
                                        <p:attrNameLst>
                                          <p:attrName>ppt_w</p:attrName>
                                        </p:attrNameLst>
                                      </p:cBhvr>
                                      <p:tavLst>
                                        <p:tav tm="0">
                                          <p:val>
                                            <p:fltVal val="0"/>
                                          </p:val>
                                        </p:tav>
                                        <p:tav tm="100000">
                                          <p:val>
                                            <p:strVal val="#ppt_w"/>
                                          </p:val>
                                        </p:tav>
                                      </p:tavLst>
                                    </p:anim>
                                    <p:anim calcmode="lin" valueType="num">
                                      <p:cBhvr>
                                        <p:cTn id="15" dur="2000" fill="hold"/>
                                        <p:tgtEl>
                                          <p:spTgt spid="2"/>
                                        </p:tgtEl>
                                        <p:attrNameLst>
                                          <p:attrName>ppt_h</p:attrName>
                                        </p:attrNameLst>
                                      </p:cBhvr>
                                      <p:tavLst>
                                        <p:tav tm="0">
                                          <p:val>
                                            <p:fltVal val="0"/>
                                          </p:val>
                                        </p:tav>
                                        <p:tav tm="100000">
                                          <p:val>
                                            <p:strVal val="#ppt_h"/>
                                          </p:val>
                                        </p:tav>
                                      </p:tavLst>
                                    </p:anim>
                                    <p:animEffect transition="in" filter="fade">
                                      <p:cBhvr>
                                        <p:cTn id="16"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2744E4-684A-3232-386D-80DE2BEF3090}"/>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45059C62-9A25-4C4F-850C-0F51B0D378A9}"/>
              </a:ext>
            </a:extLst>
          </p:cNvPr>
          <p:cNvSpPr txBox="1"/>
          <p:nvPr/>
        </p:nvSpPr>
        <p:spPr>
          <a:xfrm>
            <a:off x="917713" y="520511"/>
            <a:ext cx="10356574" cy="2800767"/>
          </a:xfrm>
          <a:prstGeom prst="rect">
            <a:avLst/>
          </a:prstGeom>
          <a:noFill/>
        </p:spPr>
        <p:txBody>
          <a:bodyPr wrap="square">
            <a:spAutoFit/>
          </a:bodyPr>
          <a:lstStyle/>
          <a:p>
            <a:pPr algn="just"/>
            <a:r>
              <a:rPr lang="es-ES" sz="2200" dirty="0">
                <a:latin typeface="Century Gothic" panose="020B0502020202020204" pitchFamily="34" charset="0"/>
              </a:rPr>
              <a:t>Luego, el ciclo se reinicia, esperando que cada vez aparezcan menos amenazas y con menor poder lesivo.</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En un mundo corporativo que hoy no puede prescindir de la tecnología, la transformación digital aparece como una oportunidad. Pero, también plantea riesgos. Las organizaciones que aprovechan la misma tecnología para prevenir amenazas, digitalizando sus Sistemas de Gestión, podrán alcanzar resultados mucho más rápidos y más definitivos.</a:t>
            </a:r>
          </a:p>
        </p:txBody>
      </p:sp>
    </p:spTree>
    <p:extLst>
      <p:ext uri="{BB962C8B-B14F-4D97-AF65-F5344CB8AC3E}">
        <p14:creationId xmlns:p14="http://schemas.microsoft.com/office/powerpoint/2010/main" val="103897415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F821C6D4-3F33-4633-A967-7E2B81BA6EE2}"/>
              </a:ext>
            </a:extLst>
          </p:cNvPr>
          <p:cNvSpPr txBox="1"/>
          <p:nvPr/>
        </p:nvSpPr>
        <p:spPr>
          <a:xfrm>
            <a:off x="942560" y="702945"/>
            <a:ext cx="10306879" cy="5186035"/>
          </a:xfrm>
          <a:prstGeom prst="rect">
            <a:avLst/>
          </a:prstGeom>
          <a:noFill/>
        </p:spPr>
        <p:txBody>
          <a:bodyPr wrap="square">
            <a:spAutoFit/>
          </a:bodyPr>
          <a:lstStyle/>
          <a:p>
            <a:r>
              <a:rPr lang="es-ES" sz="2400" b="1" dirty="0">
                <a:solidFill>
                  <a:srgbClr val="FFFF00"/>
                </a:solidFill>
                <a:latin typeface="Century Gothic" panose="020B0502020202020204" pitchFamily="34" charset="0"/>
              </a:rPr>
              <a:t>2.  Evaluación y análisis de riesgos</a:t>
            </a:r>
            <a:endParaRPr lang="es-ES" b="1" dirty="0">
              <a:solidFill>
                <a:srgbClr val="FFFF00"/>
              </a:solidFill>
              <a:latin typeface="Century Gothic" panose="020B0502020202020204" pitchFamily="34" charset="0"/>
            </a:endParaRPr>
          </a:p>
          <a:p>
            <a:endParaRPr lang="es-ES" sz="2100" b="1" dirty="0">
              <a:solidFill>
                <a:srgbClr val="FFC000"/>
              </a:solidFill>
              <a:latin typeface="Century Gothic" panose="020B0502020202020204" pitchFamily="34" charset="0"/>
            </a:endParaRPr>
          </a:p>
          <a:p>
            <a:pPr algn="just"/>
            <a:r>
              <a:rPr lang="es-ES" sz="2200" dirty="0">
                <a:latin typeface="Century Gothic" panose="020B0502020202020204" pitchFamily="34" charset="0"/>
              </a:rPr>
              <a:t>La evaluación de riesgos de ciberseguridad no se ajusta a unas únicas directrices o procedimientos estándar. Cada organización enfrenta sus propias amenazas de seguridad de la información porque estas dependen de su contexto.</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Por eso, antes de realizar la evaluación de riesgos de ciberseguridad, o de seguridad de la información en general, ISO/IEC 27001 solicita a las organizaciones que definan su contexto tanto interno como externo.</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Realizar evaluaciones de riesgos de ciberseguridad es una tarea desafiante, pero indispensable. Por eso, a continuación, proponemos una guía para hacerlo en cinco pasos, empezando por definir lo que es exactamente una evaluación de riesgos de ciberseguridad.</a:t>
            </a:r>
          </a:p>
        </p:txBody>
      </p:sp>
    </p:spTree>
    <p:extLst>
      <p:ext uri="{BB962C8B-B14F-4D97-AF65-F5344CB8AC3E}">
        <p14:creationId xmlns:p14="http://schemas.microsoft.com/office/powerpoint/2010/main" val="342418396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F821C6D4-3F33-4633-A967-7E2B81BA6EE2}"/>
              </a:ext>
            </a:extLst>
          </p:cNvPr>
          <p:cNvSpPr txBox="1"/>
          <p:nvPr/>
        </p:nvSpPr>
        <p:spPr>
          <a:xfrm>
            <a:off x="942560" y="474345"/>
            <a:ext cx="10306879" cy="5509200"/>
          </a:xfrm>
          <a:prstGeom prst="rect">
            <a:avLst/>
          </a:prstGeom>
          <a:noFill/>
        </p:spPr>
        <p:txBody>
          <a:bodyPr wrap="square">
            <a:spAutoFit/>
          </a:bodyPr>
          <a:lstStyle/>
          <a:p>
            <a:pPr algn="just"/>
            <a:r>
              <a:rPr lang="es-ES" sz="2200" b="1" dirty="0">
                <a:solidFill>
                  <a:srgbClr val="FFC000"/>
                </a:solidFill>
                <a:latin typeface="Century Gothic" panose="020B0502020202020204" pitchFamily="34" charset="0"/>
              </a:rPr>
              <a:t>¿Qué es una evaluación de riesgos de ciberseguridad?</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Es el proceso que permite a una organización identificar los riesgos a los que está expuesta la información que es tratada por medios digitales o informáticos, para evaluarlos, categorizarlos y priorizarlos.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 evaluación de riesgos de ciberseguridad permite optimizar el uso de recursos, emprender proyectos que impliquen tratamiento de datos y de información sobre un marco seguro, generar confianza y credibilidad en inversores, clientes y empleados, entre otras partes representativas.</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¿Cómo hacer una evaluación de riesgos de ciberseguridad?</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Antes de iniciar la evaluación de riesgos de ciberseguridad conviene conformar un equipo de trabajo que integren profesionales en el área de TI, gestión de riesgos y seguridad de la información.</a:t>
            </a:r>
          </a:p>
        </p:txBody>
      </p:sp>
    </p:spTree>
    <p:extLst>
      <p:ext uri="{BB962C8B-B14F-4D97-AF65-F5344CB8AC3E}">
        <p14:creationId xmlns:p14="http://schemas.microsoft.com/office/powerpoint/2010/main" val="209354693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F821C6D4-3F33-4633-A967-7E2B81BA6EE2}"/>
              </a:ext>
            </a:extLst>
          </p:cNvPr>
          <p:cNvSpPr txBox="1"/>
          <p:nvPr/>
        </p:nvSpPr>
        <p:spPr>
          <a:xfrm>
            <a:off x="942560" y="603553"/>
            <a:ext cx="10306879" cy="5170646"/>
          </a:xfrm>
          <a:prstGeom prst="rect">
            <a:avLst/>
          </a:prstGeom>
          <a:noFill/>
        </p:spPr>
        <p:txBody>
          <a:bodyPr wrap="square">
            <a:spAutoFit/>
          </a:bodyPr>
          <a:lstStyle/>
          <a:p>
            <a:pPr algn="just"/>
            <a:r>
              <a:rPr lang="es-ES" sz="2200" dirty="0">
                <a:latin typeface="Century Gothic" panose="020B0502020202020204" pitchFamily="34" charset="0"/>
              </a:rPr>
              <a:t>Este equipo debe ser avalado por la Alta Dirección y por el área de Recursos Humanos. Es importante que en este grupo participe alguien experto en protección de datos.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Los profesionales que velan por el cumplimiento normativo y corporativo dentro de la organización también tienen algo que aportar a esta iniciativa. Cuanto más diverso y multidisciplinario resulte el equipo, mejor. Marketing, área comercial, legal y producción, también pueden perfectamente trabajar en este equipo de protección contra riesgos de ciberseguridad.</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Una vez conformado el equipo, la evaluación de riesgos de ciberseguridad se desarrolla en cinco pasos:</a:t>
            </a:r>
          </a:p>
          <a:p>
            <a:pPr algn="just"/>
            <a:endParaRPr lang="es-ES" sz="2200" dirty="0">
              <a:latin typeface="Century Gothic" panose="020B0502020202020204" pitchFamily="34" charset="0"/>
            </a:endParaRPr>
          </a:p>
          <a:p>
            <a:pPr marL="457200" indent="-457200" algn="just">
              <a:buAutoNum type="arabicPeriod"/>
            </a:pPr>
            <a:r>
              <a:rPr lang="es-ES" sz="2200" b="1" dirty="0">
                <a:solidFill>
                  <a:srgbClr val="FFC000"/>
                </a:solidFill>
                <a:latin typeface="Century Gothic" panose="020B0502020202020204" pitchFamily="34" charset="0"/>
              </a:rPr>
              <a:t>Hacer un inventario de los activos de información</a:t>
            </a:r>
          </a:p>
        </p:txBody>
      </p:sp>
    </p:spTree>
    <p:extLst>
      <p:ext uri="{BB962C8B-B14F-4D97-AF65-F5344CB8AC3E}">
        <p14:creationId xmlns:p14="http://schemas.microsoft.com/office/powerpoint/2010/main" val="398256035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F821C6D4-3F33-4633-A967-7E2B81BA6EE2}"/>
              </a:ext>
            </a:extLst>
          </p:cNvPr>
          <p:cNvSpPr txBox="1"/>
          <p:nvPr/>
        </p:nvSpPr>
        <p:spPr>
          <a:xfrm>
            <a:off x="942560" y="505122"/>
            <a:ext cx="10306879" cy="5847755"/>
          </a:xfrm>
          <a:prstGeom prst="rect">
            <a:avLst/>
          </a:prstGeom>
          <a:noFill/>
        </p:spPr>
        <p:txBody>
          <a:bodyPr wrap="square">
            <a:spAutoFit/>
          </a:bodyPr>
          <a:lstStyle/>
          <a:p>
            <a:pPr algn="just"/>
            <a:r>
              <a:rPr lang="es-ES" sz="2200" dirty="0">
                <a:latin typeface="Century Gothic" panose="020B0502020202020204" pitchFamily="34" charset="0"/>
              </a:rPr>
              <a:t>Los activos de información son todos aquellos elementos físicos o intangibles, que conforman la estructura que trata información digital o informática. Estos activos son el objetivo principal de un ataque cibernético.</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Entre estos activos podemos mencionar computadores, periféricos, servidores, software, soluciones en la nube, cables y canales de transmisión de datos, redes de internet y, en general, toda la infraestructura de TI.</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Dentro de este inventario de activos de información, también deben aparecer los activos que utilizan proveedores, contratistas, outsourcing y todos aquellos que realizan tareas tercerizadas o tienen una relación con la organización, que implica compartir datos o información.</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Un computador, por el solo hecho de serlo, no necesariamente es un activo de información. Para establecerlo es conveniente preguntar:</a:t>
            </a:r>
          </a:p>
        </p:txBody>
      </p:sp>
    </p:spTree>
    <p:extLst>
      <p:ext uri="{BB962C8B-B14F-4D97-AF65-F5344CB8AC3E}">
        <p14:creationId xmlns:p14="http://schemas.microsoft.com/office/powerpoint/2010/main" val="397403129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F821C6D4-3F33-4633-A967-7E2B81BA6EE2}"/>
              </a:ext>
            </a:extLst>
          </p:cNvPr>
          <p:cNvSpPr txBox="1"/>
          <p:nvPr/>
        </p:nvSpPr>
        <p:spPr>
          <a:xfrm>
            <a:off x="942560" y="663188"/>
            <a:ext cx="10306879" cy="5150128"/>
          </a:xfrm>
          <a:prstGeom prst="rect">
            <a:avLst/>
          </a:prstGeom>
          <a:noFill/>
        </p:spPr>
        <p:txBody>
          <a:bodyPr wrap="square">
            <a:spAutoFit/>
          </a:bodyPr>
          <a:lstStyle/>
          <a:p>
            <a:pPr marL="342900" indent="-342900" algn="just">
              <a:spcAft>
                <a:spcPts val="1300"/>
              </a:spcAft>
              <a:buFont typeface="Wingdings" panose="05000000000000000000" pitchFamily="2" charset="2"/>
              <a:buChar char="§"/>
            </a:pPr>
            <a:r>
              <a:rPr lang="es-ES" sz="2200" dirty="0">
                <a:latin typeface="Century Gothic" panose="020B0502020202020204" pitchFamily="34" charset="0"/>
              </a:rPr>
              <a:t>¿Qué información trata la organización?</a:t>
            </a:r>
          </a:p>
          <a:p>
            <a:pPr marL="342900" indent="-342900" algn="just">
              <a:spcAft>
                <a:spcPts val="1300"/>
              </a:spcAft>
              <a:buFont typeface="Wingdings" panose="05000000000000000000" pitchFamily="2" charset="2"/>
              <a:buChar char="§"/>
            </a:pPr>
            <a:r>
              <a:rPr lang="es-ES" sz="2200" dirty="0">
                <a:latin typeface="Century Gothic" panose="020B0502020202020204" pitchFamily="34" charset="0"/>
              </a:rPr>
              <a:t>¿Dónde se almacena la información?</a:t>
            </a:r>
          </a:p>
          <a:p>
            <a:pPr marL="342900" indent="-342900" algn="just">
              <a:spcAft>
                <a:spcPts val="1300"/>
              </a:spcAft>
              <a:buFont typeface="Wingdings" panose="05000000000000000000" pitchFamily="2" charset="2"/>
              <a:buChar char="§"/>
            </a:pPr>
            <a:r>
              <a:rPr lang="es-ES" sz="2200" dirty="0">
                <a:latin typeface="Century Gothic" panose="020B0502020202020204" pitchFamily="34" charset="0"/>
              </a:rPr>
              <a:t>¿Qué personas intervienen en el tratamiento de esa información?</a:t>
            </a:r>
          </a:p>
          <a:p>
            <a:pPr marL="342900" indent="-342900" algn="just">
              <a:spcAft>
                <a:spcPts val="1300"/>
              </a:spcAft>
              <a:buFont typeface="Wingdings" panose="05000000000000000000" pitchFamily="2" charset="2"/>
              <a:buChar char="§"/>
            </a:pPr>
            <a:r>
              <a:rPr lang="es-ES" sz="2200" dirty="0">
                <a:latin typeface="Century Gothic" panose="020B0502020202020204" pitchFamily="34" charset="0"/>
              </a:rPr>
              <a:t>¿Terceros o proveedores externos intervienen en los procesos?</a:t>
            </a:r>
          </a:p>
          <a:p>
            <a:pPr marL="342900" indent="-342900" algn="just">
              <a:spcAft>
                <a:spcPts val="1300"/>
              </a:spcAft>
              <a:buFont typeface="Wingdings" panose="05000000000000000000" pitchFamily="2" charset="2"/>
              <a:buChar char="§"/>
            </a:pPr>
            <a:r>
              <a:rPr lang="es-ES" sz="2200" dirty="0">
                <a:latin typeface="Century Gothic" panose="020B0502020202020204" pitchFamily="34" charset="0"/>
              </a:rPr>
              <a:t>¿Existen privilegios de acceso?</a:t>
            </a:r>
          </a:p>
          <a:p>
            <a:pPr marL="342900" indent="-342900" algn="just">
              <a:spcAft>
                <a:spcPts val="1300"/>
              </a:spcAft>
              <a:buFont typeface="Wingdings" panose="05000000000000000000" pitchFamily="2" charset="2"/>
              <a:buChar char="§"/>
            </a:pPr>
            <a:r>
              <a:rPr lang="es-ES" sz="2200" dirty="0">
                <a:latin typeface="Century Gothic" panose="020B0502020202020204" pitchFamily="34" charset="0"/>
              </a:rPr>
              <a:t>¿Dónde se almacena la información?</a:t>
            </a:r>
          </a:p>
          <a:p>
            <a:pPr marL="342900" indent="-342900" algn="just">
              <a:spcAft>
                <a:spcPts val="1300"/>
              </a:spcAft>
              <a:buFont typeface="Wingdings" panose="05000000000000000000" pitchFamily="2" charset="2"/>
              <a:buChar char="§"/>
            </a:pPr>
            <a:r>
              <a:rPr lang="es-ES" sz="2200" dirty="0">
                <a:latin typeface="Century Gothic" panose="020B0502020202020204" pitchFamily="34" charset="0"/>
              </a:rPr>
              <a:t>¿Hay transmisión de un punto a otro de la información, dentro de la misma organización?</a:t>
            </a:r>
          </a:p>
          <a:p>
            <a:pPr marL="342900" indent="-342900" algn="just">
              <a:spcAft>
                <a:spcPts val="1300"/>
              </a:spcAft>
              <a:buFont typeface="Wingdings" panose="05000000000000000000" pitchFamily="2" charset="2"/>
              <a:buChar char="§"/>
            </a:pPr>
            <a:r>
              <a:rPr lang="es-ES" sz="2200" dirty="0">
                <a:latin typeface="Century Gothic" panose="020B0502020202020204" pitchFamily="34" charset="0"/>
              </a:rPr>
              <a:t>¿Cuántas redes de transmisión existen considerando en primera instancia internet?</a:t>
            </a:r>
          </a:p>
          <a:p>
            <a:pPr marL="342900" indent="-342900" algn="just">
              <a:spcAft>
                <a:spcPts val="1300"/>
              </a:spcAft>
              <a:buFont typeface="Wingdings" panose="05000000000000000000" pitchFamily="2" charset="2"/>
              <a:buChar char="§"/>
            </a:pPr>
            <a:r>
              <a:rPr lang="es-ES" sz="2200" dirty="0">
                <a:latin typeface="Century Gothic" panose="020B0502020202020204" pitchFamily="34" charset="0"/>
              </a:rPr>
              <a:t>¿Existen procesos manuales y quién los ejecuta?</a:t>
            </a:r>
          </a:p>
        </p:txBody>
      </p:sp>
    </p:spTree>
    <p:extLst>
      <p:ext uri="{BB962C8B-B14F-4D97-AF65-F5344CB8AC3E}">
        <p14:creationId xmlns:p14="http://schemas.microsoft.com/office/powerpoint/2010/main" val="397901683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F821C6D4-3F33-4633-A967-7E2B81BA6EE2}"/>
              </a:ext>
            </a:extLst>
          </p:cNvPr>
          <p:cNvSpPr txBox="1"/>
          <p:nvPr/>
        </p:nvSpPr>
        <p:spPr>
          <a:xfrm>
            <a:off x="942560" y="663188"/>
            <a:ext cx="10306879" cy="5509200"/>
          </a:xfrm>
          <a:prstGeom prst="rect">
            <a:avLst/>
          </a:prstGeom>
          <a:noFill/>
        </p:spPr>
        <p:txBody>
          <a:bodyPr wrap="square">
            <a:spAutoFit/>
          </a:bodyPr>
          <a:lstStyle/>
          <a:p>
            <a:pPr algn="just"/>
            <a:r>
              <a:rPr lang="es-ES" sz="2200" b="1" dirty="0">
                <a:solidFill>
                  <a:srgbClr val="FFC000"/>
                </a:solidFill>
                <a:latin typeface="Century Gothic" panose="020B0502020202020204" pitchFamily="34" charset="0"/>
              </a:rPr>
              <a:t>2. Identificar y evaluar los riesgos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En el primer paso, básicamente se identifica el lugar en el que se buscarán las amenazas y las personas que están a cargo de los procesos que implican riesgo. Ahora, corresponde identificar los riesgos.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Es un procedimiento en el que se realizan entrevistas, se observan procesos, se hacen pruebas, se revisan informes de infracciones e incluso, se pueden comparar los resultados con organizaciones similares de la misma industria.</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Es importante en esta etapa definir qué tipo de información es más sensible y en qué puntos existen mayores riesgos. Del inventario de activos definido en el punto uno, se establece cuáles de ellos representan un mayor riesgo por su exposición, por su ubicación o por las características del empleado que los tiene bajo su control.</a:t>
            </a:r>
          </a:p>
        </p:txBody>
      </p:sp>
    </p:spTree>
    <p:extLst>
      <p:ext uri="{BB962C8B-B14F-4D97-AF65-F5344CB8AC3E}">
        <p14:creationId xmlns:p14="http://schemas.microsoft.com/office/powerpoint/2010/main" val="119495467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F821C6D4-3F33-4633-A967-7E2B81BA6EE2}"/>
              </a:ext>
            </a:extLst>
          </p:cNvPr>
          <p:cNvSpPr txBox="1"/>
          <p:nvPr/>
        </p:nvSpPr>
        <p:spPr>
          <a:xfrm>
            <a:off x="942560" y="444527"/>
            <a:ext cx="10306879" cy="5509200"/>
          </a:xfrm>
          <a:prstGeom prst="rect">
            <a:avLst/>
          </a:prstGeom>
          <a:noFill/>
        </p:spPr>
        <p:txBody>
          <a:bodyPr wrap="square">
            <a:spAutoFit/>
          </a:bodyPr>
          <a:lstStyle/>
          <a:p>
            <a:pPr algn="just"/>
            <a:r>
              <a:rPr lang="es-ES" sz="2200" b="1" dirty="0">
                <a:solidFill>
                  <a:srgbClr val="FFC000"/>
                </a:solidFill>
                <a:latin typeface="Century Gothic" panose="020B0502020202020204" pitchFamily="34" charset="0"/>
              </a:rPr>
              <a:t>3. Analizar y priorizar los riesgos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Como en otra evaluación de amenazas, en cualquier otra área, lo que sigue es establecer la probabilidad y el impacto. Estos son los dos factores que permiten priorizar riesgos.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Muchos modelos de análisis y herramientas de evaluación sirven para calificar y priorizar los riesgos. El objetivo es obtener una lista con las amenazas más probables y con mayor impacto negativo, para asignar recursos y diseñar acciones de tratamiento efectivas a la brevedad.</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4. Diseñar e implementar controles de seguridad</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Algunos de los riesgos priorizados podrán ser eliminados implementando una acción correctiva. Otros, requerirán controles que actuarán en adelante de forma constante.</a:t>
            </a:r>
          </a:p>
        </p:txBody>
      </p:sp>
    </p:spTree>
    <p:extLst>
      <p:ext uri="{BB962C8B-B14F-4D97-AF65-F5344CB8AC3E}">
        <p14:creationId xmlns:p14="http://schemas.microsoft.com/office/powerpoint/2010/main" val="295477612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917713" y="520511"/>
            <a:ext cx="10356574" cy="5509200"/>
          </a:xfrm>
          <a:prstGeom prst="rect">
            <a:avLst/>
          </a:prstGeom>
          <a:noFill/>
        </p:spPr>
        <p:txBody>
          <a:bodyPr wrap="square">
            <a:spAutoFit/>
          </a:bodyPr>
          <a:lstStyle/>
          <a:p>
            <a:pPr algn="just"/>
            <a:r>
              <a:rPr lang="es-ES" sz="2200" dirty="0">
                <a:latin typeface="Century Gothic" panose="020B0502020202020204" pitchFamily="34" charset="0"/>
              </a:rPr>
              <a:t>Los controles son esenciales para minimizar o eliminar el impacto y la probabilidad de un riesgo. Muchos de esos controles efectivos forman parte del Anexo A del estándar de Gestión de Seguridad de la Información en ISO/IEC 27001.</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 asignación de perfiles de acceso con privilegios, es uno de esos controles. La capacitación de empleados, el uso de antivirus o software antimalware o </a:t>
            </a:r>
            <a:r>
              <a:rPr lang="es-ES" sz="2200" dirty="0" err="1">
                <a:latin typeface="Century Gothic" panose="020B0502020202020204" pitchFamily="34" charset="0"/>
              </a:rPr>
              <a:t>antiransomware</a:t>
            </a:r>
            <a:r>
              <a:rPr lang="es-ES" sz="2200" dirty="0">
                <a:latin typeface="Century Gothic" panose="020B0502020202020204" pitchFamily="34" charset="0"/>
              </a:rPr>
              <a:t>, también forman parte de esos controles destinados a evitar o minimizar el impacto de riesgos de ciberseguridad.</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5. Monitorizar, revisar y corregir</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 evaluación de riesgos de ciberseguridad es una tarea que no se detiene. Una vez concluido un ciclo, es necesario hacer una evaluación de efectividad, monitorizar el rendimiento de los controles y de las acciones correctivas implementadas y corregir lo que ha salido mal.</a:t>
            </a:r>
          </a:p>
        </p:txBody>
      </p:sp>
    </p:spTree>
    <p:extLst>
      <p:ext uri="{BB962C8B-B14F-4D97-AF65-F5344CB8AC3E}">
        <p14:creationId xmlns:p14="http://schemas.microsoft.com/office/powerpoint/2010/main" val="162858161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theme/theme1.xml><?xml version="1.0" encoding="utf-8"?>
<a:theme xmlns:a="http://schemas.openxmlformats.org/drawingml/2006/main" name="Profundidad">
  <a:themeElements>
    <a:clrScheme name="Profundidad">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Profundidad">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ofundidad">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Profundidad</Template>
  <TotalTime>1363</TotalTime>
  <Words>1084</Words>
  <Application>Microsoft Office PowerPoint</Application>
  <PresentationFormat>Panorámica</PresentationFormat>
  <Paragraphs>66</Paragraphs>
  <Slides>10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10</vt:i4>
      </vt:variant>
    </vt:vector>
  </HeadingPairs>
  <TitlesOfParts>
    <vt:vector size="17" baseType="lpstr">
      <vt:lpstr>Arial</vt:lpstr>
      <vt:lpstr>Arial Black</vt:lpstr>
      <vt:lpstr>Calibri</vt:lpstr>
      <vt:lpstr>Century Gothic</vt:lpstr>
      <vt:lpstr>Corbel</vt:lpstr>
      <vt:lpstr>Wingdings</vt:lpstr>
      <vt:lpstr>Profundidad</vt:lpstr>
      <vt:lpstr>Evaluación y análisis de riesgos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Lautaro Cabezas</dc:creator>
  <cp:lastModifiedBy>Lautaro Cabezas</cp:lastModifiedBy>
  <cp:revision>91</cp:revision>
  <dcterms:created xsi:type="dcterms:W3CDTF">2024-06-15T19:30:41Z</dcterms:created>
  <dcterms:modified xsi:type="dcterms:W3CDTF">2024-12-05T18:22:34Z</dcterms:modified>
</cp:coreProperties>
</file>