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9" r:id="rId8"/>
    <p:sldId id="263" r:id="rId9"/>
    <p:sldId id="264" r:id="rId10"/>
    <p:sldId id="270" r:id="rId11"/>
    <p:sldId id="271" r:id="rId12"/>
    <p:sldId id="272" r:id="rId13"/>
    <p:sldId id="273" r:id="rId14"/>
    <p:sldId id="274" r:id="rId15"/>
    <p:sldId id="275" r:id="rId16"/>
    <p:sldId id="276" r:id="rId17"/>
    <p:sldId id="277" r:id="rId18"/>
    <p:sldId id="278" r:id="rId19"/>
    <p:sldId id="27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7" d="100"/>
          <a:sy n="77" d="100"/>
        </p:scale>
        <p:origin x="83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7" name="Date Placeholder 6"/>
          <p:cNvSpPr>
            <a:spLocks noGrp="1"/>
          </p:cNvSpPr>
          <p:nvPr>
            <p:ph type="dt" sz="half" idx="10"/>
          </p:nvPr>
        </p:nvSpPr>
        <p:spPr/>
        <p:txBody>
          <a:bodyPr/>
          <a:lstStyle/>
          <a:p>
            <a:fld id="{F9D4FCDF-E217-4EE6-89E4-6F7A8E0BF534}" type="datetimeFigureOut">
              <a:rPr lang="es-CL" smtClean="0"/>
              <a:t>01-12-2024</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FD7A3EE9-C6F2-4B01-96C5-78CF3603E67E}" type="slidenum">
              <a:rPr lang="es-CL" smtClean="0"/>
              <a:t>‹Nº›</a:t>
            </a:fld>
            <a:endParaRPr lang="es-CL"/>
          </a:p>
        </p:txBody>
      </p:sp>
    </p:spTree>
    <p:extLst>
      <p:ext uri="{BB962C8B-B14F-4D97-AF65-F5344CB8AC3E}">
        <p14:creationId xmlns:p14="http://schemas.microsoft.com/office/powerpoint/2010/main" val="3936987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9D4FCDF-E217-4EE6-89E4-6F7A8E0BF534}" type="datetimeFigureOut">
              <a:rPr lang="es-CL" smtClean="0"/>
              <a:t>01-12-2024</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FD7A3EE9-C6F2-4B01-96C5-78CF3603E67E}" type="slidenum">
              <a:rPr lang="es-CL" smtClean="0"/>
              <a:t>‹Nº›</a:t>
            </a:fld>
            <a:endParaRPr lang="es-CL"/>
          </a:p>
        </p:txBody>
      </p:sp>
    </p:spTree>
    <p:extLst>
      <p:ext uri="{BB962C8B-B14F-4D97-AF65-F5344CB8AC3E}">
        <p14:creationId xmlns:p14="http://schemas.microsoft.com/office/powerpoint/2010/main" val="583901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9D4FCDF-E217-4EE6-89E4-6F7A8E0BF534}" type="datetimeFigureOut">
              <a:rPr lang="es-CL" smtClean="0"/>
              <a:t>01-12-2024</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FD7A3EE9-C6F2-4B01-96C5-78CF3603E67E}" type="slidenum">
              <a:rPr lang="es-CL" smtClean="0"/>
              <a:t>‹Nº›</a:t>
            </a:fld>
            <a:endParaRPr lang="es-CL"/>
          </a:p>
        </p:txBody>
      </p:sp>
    </p:spTree>
    <p:extLst>
      <p:ext uri="{BB962C8B-B14F-4D97-AF65-F5344CB8AC3E}">
        <p14:creationId xmlns:p14="http://schemas.microsoft.com/office/powerpoint/2010/main" val="3411763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9D4FCDF-E217-4EE6-89E4-6F7A8E0BF534}" type="datetimeFigureOut">
              <a:rPr lang="es-CL" smtClean="0"/>
              <a:t>01-12-2024</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FD7A3EE9-C6F2-4B01-96C5-78CF3603E67E}" type="slidenum">
              <a:rPr lang="es-CL" smtClean="0"/>
              <a:t>‹Nº›</a:t>
            </a:fld>
            <a:endParaRPr lang="es-CL"/>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7371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9D4FCDF-E217-4EE6-89E4-6F7A8E0BF534}" type="datetimeFigureOut">
              <a:rPr lang="es-CL" smtClean="0"/>
              <a:t>01-12-2024</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FD7A3EE9-C6F2-4B01-96C5-78CF3603E67E}" type="slidenum">
              <a:rPr lang="es-CL" smtClean="0"/>
              <a:t>‹Nº›</a:t>
            </a:fld>
            <a:endParaRPr lang="es-CL"/>
          </a:p>
        </p:txBody>
      </p:sp>
    </p:spTree>
    <p:extLst>
      <p:ext uri="{BB962C8B-B14F-4D97-AF65-F5344CB8AC3E}">
        <p14:creationId xmlns:p14="http://schemas.microsoft.com/office/powerpoint/2010/main" val="4241725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
              <a:t>Haga clic para modificar los estilos de texto del patrón</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
              <a:t>Haga clic para modificar los estilos de texto del patrón</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F9D4FCDF-E217-4EE6-89E4-6F7A8E0BF534}" type="datetimeFigureOut">
              <a:rPr lang="es-CL" smtClean="0"/>
              <a:t>01-12-2024</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FD7A3EE9-C6F2-4B01-96C5-78CF3603E67E}" type="slidenum">
              <a:rPr lang="es-CL" smtClean="0"/>
              <a:t>‹Nº›</a:t>
            </a:fld>
            <a:endParaRPr lang="es-CL"/>
          </a:p>
        </p:txBody>
      </p:sp>
    </p:spTree>
    <p:extLst>
      <p:ext uri="{BB962C8B-B14F-4D97-AF65-F5344CB8AC3E}">
        <p14:creationId xmlns:p14="http://schemas.microsoft.com/office/powerpoint/2010/main" val="315052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F9D4FCDF-E217-4EE6-89E4-6F7A8E0BF534}" type="datetimeFigureOut">
              <a:rPr lang="es-CL" smtClean="0"/>
              <a:t>01-12-2024</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FD7A3EE9-C6F2-4B01-96C5-78CF3603E67E}" type="slidenum">
              <a:rPr lang="es-CL" smtClean="0"/>
              <a:t>‹Nº›</a:t>
            </a:fld>
            <a:endParaRPr lang="es-CL"/>
          </a:p>
        </p:txBody>
      </p:sp>
    </p:spTree>
    <p:extLst>
      <p:ext uri="{BB962C8B-B14F-4D97-AF65-F5344CB8AC3E}">
        <p14:creationId xmlns:p14="http://schemas.microsoft.com/office/powerpoint/2010/main" val="944432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9D4FCDF-E217-4EE6-89E4-6F7A8E0BF534}" type="datetimeFigureOut">
              <a:rPr lang="es-CL" smtClean="0"/>
              <a:t>01-12-2024</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FD7A3EE9-C6F2-4B01-96C5-78CF3603E67E}" type="slidenum">
              <a:rPr lang="es-CL" smtClean="0"/>
              <a:t>‹Nº›</a:t>
            </a:fld>
            <a:endParaRPr lang="es-CL"/>
          </a:p>
        </p:txBody>
      </p:sp>
    </p:spTree>
    <p:extLst>
      <p:ext uri="{BB962C8B-B14F-4D97-AF65-F5344CB8AC3E}">
        <p14:creationId xmlns:p14="http://schemas.microsoft.com/office/powerpoint/2010/main" val="575790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9D4FCDF-E217-4EE6-89E4-6F7A8E0BF534}" type="datetimeFigureOut">
              <a:rPr lang="es-CL" smtClean="0"/>
              <a:t>01-12-2024</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FD7A3EE9-C6F2-4B01-96C5-78CF3603E67E}" type="slidenum">
              <a:rPr lang="es-CL" smtClean="0"/>
              <a:t>‹Nº›</a:t>
            </a:fld>
            <a:endParaRPr lang="es-CL"/>
          </a:p>
        </p:txBody>
      </p:sp>
    </p:spTree>
    <p:extLst>
      <p:ext uri="{BB962C8B-B14F-4D97-AF65-F5344CB8AC3E}">
        <p14:creationId xmlns:p14="http://schemas.microsoft.com/office/powerpoint/2010/main" val="1216996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9D4FCDF-E217-4EE6-89E4-6F7A8E0BF534}" type="datetimeFigureOut">
              <a:rPr lang="es-CL" smtClean="0"/>
              <a:t>01-12-2024</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FD7A3EE9-C6F2-4B01-96C5-78CF3603E67E}" type="slidenum">
              <a:rPr lang="es-CL" smtClean="0"/>
              <a:t>‹Nº›</a:t>
            </a:fld>
            <a:endParaRPr lang="es-CL"/>
          </a:p>
        </p:txBody>
      </p:sp>
    </p:spTree>
    <p:extLst>
      <p:ext uri="{BB962C8B-B14F-4D97-AF65-F5344CB8AC3E}">
        <p14:creationId xmlns:p14="http://schemas.microsoft.com/office/powerpoint/2010/main" val="4153417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s-ES"/>
              <a:t>Haga clic para modificar el estilo de título del patrón</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F9D4FCDF-E217-4EE6-89E4-6F7A8E0BF534}" type="datetimeFigureOut">
              <a:rPr lang="es-CL" smtClean="0"/>
              <a:t>01-12-2024</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FD7A3EE9-C6F2-4B01-96C5-78CF3603E67E}" type="slidenum">
              <a:rPr lang="es-CL" smtClean="0"/>
              <a:t>‹Nº›</a:t>
            </a:fld>
            <a:endParaRPr lang="es-CL"/>
          </a:p>
        </p:txBody>
      </p:sp>
    </p:spTree>
    <p:extLst>
      <p:ext uri="{BB962C8B-B14F-4D97-AF65-F5344CB8AC3E}">
        <p14:creationId xmlns:p14="http://schemas.microsoft.com/office/powerpoint/2010/main" val="1097750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9D4FCDF-E217-4EE6-89E4-6F7A8E0BF534}" type="datetimeFigureOut">
              <a:rPr lang="es-CL" smtClean="0"/>
              <a:t>01-12-2024</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FD7A3EE9-C6F2-4B01-96C5-78CF3603E67E}" type="slidenum">
              <a:rPr lang="es-CL" smtClean="0"/>
              <a:t>‹Nº›</a:t>
            </a:fld>
            <a:endParaRPr lang="es-CL"/>
          </a:p>
        </p:txBody>
      </p:sp>
    </p:spTree>
    <p:extLst>
      <p:ext uri="{BB962C8B-B14F-4D97-AF65-F5344CB8AC3E}">
        <p14:creationId xmlns:p14="http://schemas.microsoft.com/office/powerpoint/2010/main" val="2228286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20000" y="2505075"/>
            <a:ext cx="5025216"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
              <a:t>Haga clic para modificar los estilos de texto del patrón</a:t>
            </a:r>
          </a:p>
        </p:txBody>
      </p:sp>
      <p:sp>
        <p:nvSpPr>
          <p:cNvPr id="6" name="Content Placeholder 5"/>
          <p:cNvSpPr>
            <a:spLocks noGrp="1"/>
          </p:cNvSpPr>
          <p:nvPr>
            <p:ph sz="quarter" idx="4"/>
          </p:nvPr>
        </p:nvSpPr>
        <p:spPr>
          <a:xfrm>
            <a:off x="6319840" y="2505075"/>
            <a:ext cx="503554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9D4FCDF-E217-4EE6-89E4-6F7A8E0BF534}" type="datetimeFigureOut">
              <a:rPr lang="es-CL" smtClean="0"/>
              <a:t>01-12-2024</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FD7A3EE9-C6F2-4B01-96C5-78CF3603E67E}" type="slidenum">
              <a:rPr lang="es-CL" smtClean="0"/>
              <a:t>‹Nº›</a:t>
            </a:fld>
            <a:endParaRPr lang="es-CL"/>
          </a:p>
        </p:txBody>
      </p:sp>
    </p:spTree>
    <p:extLst>
      <p:ext uri="{BB962C8B-B14F-4D97-AF65-F5344CB8AC3E}">
        <p14:creationId xmlns:p14="http://schemas.microsoft.com/office/powerpoint/2010/main" val="4266669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9D4FCDF-E217-4EE6-89E4-6F7A8E0BF534}" type="datetimeFigureOut">
              <a:rPr lang="es-CL" smtClean="0"/>
              <a:t>01-12-2024</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FD7A3EE9-C6F2-4B01-96C5-78CF3603E67E}" type="slidenum">
              <a:rPr lang="es-CL" smtClean="0"/>
              <a:t>‹Nº›</a:t>
            </a:fld>
            <a:endParaRPr lang="es-CL"/>
          </a:p>
        </p:txBody>
      </p:sp>
    </p:spTree>
    <p:extLst>
      <p:ext uri="{BB962C8B-B14F-4D97-AF65-F5344CB8AC3E}">
        <p14:creationId xmlns:p14="http://schemas.microsoft.com/office/powerpoint/2010/main" val="596045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D4FCDF-E217-4EE6-89E4-6F7A8E0BF534}" type="datetimeFigureOut">
              <a:rPr lang="es-CL" smtClean="0"/>
              <a:t>01-12-2024</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FD7A3EE9-C6F2-4B01-96C5-78CF3603E67E}" type="slidenum">
              <a:rPr lang="es-CL" smtClean="0"/>
              <a:t>‹Nº›</a:t>
            </a:fld>
            <a:endParaRPr lang="es-CL"/>
          </a:p>
        </p:txBody>
      </p:sp>
    </p:spTree>
    <p:extLst>
      <p:ext uri="{BB962C8B-B14F-4D97-AF65-F5344CB8AC3E}">
        <p14:creationId xmlns:p14="http://schemas.microsoft.com/office/powerpoint/2010/main" val="1162323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9D4FCDF-E217-4EE6-89E4-6F7A8E0BF534}" type="datetimeFigureOut">
              <a:rPr lang="es-CL" smtClean="0"/>
              <a:t>01-12-2024</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FD7A3EE9-C6F2-4B01-96C5-78CF3603E67E}" type="slidenum">
              <a:rPr lang="es-CL" smtClean="0"/>
              <a:t>‹Nº›</a:t>
            </a:fld>
            <a:endParaRPr lang="es-CL"/>
          </a:p>
        </p:txBody>
      </p:sp>
    </p:spTree>
    <p:extLst>
      <p:ext uri="{BB962C8B-B14F-4D97-AF65-F5344CB8AC3E}">
        <p14:creationId xmlns:p14="http://schemas.microsoft.com/office/powerpoint/2010/main" val="2827821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9D4FCDF-E217-4EE6-89E4-6F7A8E0BF534}" type="datetimeFigureOut">
              <a:rPr lang="es-CL" smtClean="0"/>
              <a:t>01-12-2024</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FD7A3EE9-C6F2-4B01-96C5-78CF3603E67E}" type="slidenum">
              <a:rPr lang="es-CL" smtClean="0"/>
              <a:t>‹Nº›</a:t>
            </a:fld>
            <a:endParaRPr lang="es-CL"/>
          </a:p>
        </p:txBody>
      </p:sp>
    </p:spTree>
    <p:extLst>
      <p:ext uri="{BB962C8B-B14F-4D97-AF65-F5344CB8AC3E}">
        <p14:creationId xmlns:p14="http://schemas.microsoft.com/office/powerpoint/2010/main" val="529962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F9D4FCDF-E217-4EE6-89E4-6F7A8E0BF534}" type="datetimeFigureOut">
              <a:rPr lang="es-CL" smtClean="0"/>
              <a:t>01-12-2024</a:t>
            </a:fld>
            <a:endParaRPr lang="es-C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s-C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FD7A3EE9-C6F2-4B01-96C5-78CF3603E67E}" type="slidenum">
              <a:rPr lang="es-CL" smtClean="0"/>
              <a:t>‹Nº›</a:t>
            </a:fld>
            <a:endParaRPr lang="es-CL"/>
          </a:p>
        </p:txBody>
      </p:sp>
    </p:spTree>
    <p:extLst>
      <p:ext uri="{BB962C8B-B14F-4D97-AF65-F5344CB8AC3E}">
        <p14:creationId xmlns:p14="http://schemas.microsoft.com/office/powerpoint/2010/main" val="106731790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A2F34F-7582-DA68-C874-EE7CCFAB7A9A}"/>
              </a:ext>
            </a:extLst>
          </p:cNvPr>
          <p:cNvSpPr>
            <a:spLocks noGrp="1"/>
          </p:cNvSpPr>
          <p:nvPr>
            <p:ph type="title"/>
          </p:nvPr>
        </p:nvSpPr>
        <p:spPr>
          <a:xfrm>
            <a:off x="1242391" y="2661064"/>
            <a:ext cx="4731027" cy="2015056"/>
          </a:xfrm>
        </p:spPr>
        <p:txBody>
          <a:bodyPr>
            <a:normAutofit/>
          </a:bodyPr>
          <a:lstStyle/>
          <a:p>
            <a:pPr algn="just"/>
            <a:r>
              <a:rPr lang="es-CL" sz="2800" b="1" dirty="0">
                <a:solidFill>
                  <a:srgbClr val="FFFF00"/>
                </a:solidFill>
                <a:effectLst>
                  <a:outerShdw blurRad="38100" dist="38100" dir="2700000" algn="tl">
                    <a:srgbClr val="000000">
                      <a:alpha val="43137"/>
                    </a:srgbClr>
                  </a:outerShdw>
                </a:effectLst>
                <a:latin typeface="Century Gothic" panose="020B0502020202020204" pitchFamily="34" charset="0"/>
              </a:rPr>
              <a:t>Normativas, Políticas y Procedimiento</a:t>
            </a:r>
          </a:p>
        </p:txBody>
      </p:sp>
      <p:pic>
        <p:nvPicPr>
          <p:cNvPr id="3" name="Imagen 2">
            <a:extLst>
              <a:ext uri="{FF2B5EF4-FFF2-40B4-BE49-F238E27FC236}">
                <a16:creationId xmlns:a16="http://schemas.microsoft.com/office/drawing/2014/main" id="{4A286947-3F9D-1D4A-2946-E3C12A9305AE}"/>
              </a:ext>
            </a:extLst>
          </p:cNvPr>
          <p:cNvPicPr>
            <a:picLocks noChangeAspect="1"/>
          </p:cNvPicPr>
          <p:nvPr/>
        </p:nvPicPr>
        <p:blipFill>
          <a:blip r:embed="rId2"/>
          <a:stretch>
            <a:fillRect/>
          </a:stretch>
        </p:blipFill>
        <p:spPr>
          <a:xfrm>
            <a:off x="7145375" y="1840696"/>
            <a:ext cx="3804234" cy="6834208"/>
          </a:xfrm>
          <a:prstGeom prst="rect">
            <a:avLst/>
          </a:prstGeom>
        </p:spPr>
      </p:pic>
    </p:spTree>
    <p:extLst>
      <p:ext uri="{BB962C8B-B14F-4D97-AF65-F5344CB8AC3E}">
        <p14:creationId xmlns:p14="http://schemas.microsoft.com/office/powerpoint/2010/main" val="216066898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 calcmode="lin" valueType="num">
                                      <p:cBhvr>
                                        <p:cTn id="9" dur="2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53" presetClass="entr" presetSubtype="16"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2000" fill="hold"/>
                                        <p:tgtEl>
                                          <p:spTgt spid="2"/>
                                        </p:tgtEl>
                                        <p:attrNameLst>
                                          <p:attrName>ppt_w</p:attrName>
                                        </p:attrNameLst>
                                      </p:cBhvr>
                                      <p:tavLst>
                                        <p:tav tm="0">
                                          <p:val>
                                            <p:fltVal val="0"/>
                                          </p:val>
                                        </p:tav>
                                        <p:tav tm="100000">
                                          <p:val>
                                            <p:strVal val="#ppt_w"/>
                                          </p:val>
                                        </p:tav>
                                      </p:tavLst>
                                    </p:anim>
                                    <p:anim calcmode="lin" valueType="num">
                                      <p:cBhvr>
                                        <p:cTn id="15" dur="2000" fill="hold"/>
                                        <p:tgtEl>
                                          <p:spTgt spid="2"/>
                                        </p:tgtEl>
                                        <p:attrNameLst>
                                          <p:attrName>ppt_h</p:attrName>
                                        </p:attrNameLst>
                                      </p:cBhvr>
                                      <p:tavLst>
                                        <p:tav tm="0">
                                          <p:val>
                                            <p:fltVal val="0"/>
                                          </p:val>
                                        </p:tav>
                                        <p:tav tm="100000">
                                          <p:val>
                                            <p:strVal val="#ppt_h"/>
                                          </p:val>
                                        </p:tav>
                                      </p:tavLst>
                                    </p:anim>
                                    <p:animEffect transition="in" filter="fade">
                                      <p:cBhvr>
                                        <p:cTn id="1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7DFD98F-30CC-6F94-09F5-8EDC74CADE7B}"/>
              </a:ext>
            </a:extLst>
          </p:cNvPr>
          <p:cNvSpPr txBox="1"/>
          <p:nvPr/>
        </p:nvSpPr>
        <p:spPr>
          <a:xfrm>
            <a:off x="773596" y="401531"/>
            <a:ext cx="10644808" cy="5847755"/>
          </a:xfrm>
          <a:prstGeom prst="rect">
            <a:avLst/>
          </a:prstGeom>
          <a:noFill/>
        </p:spPr>
        <p:txBody>
          <a:bodyPr wrap="square">
            <a:spAutoFit/>
          </a:bodyPr>
          <a:lstStyle/>
          <a:p>
            <a:pPr marL="457200" indent="-457200" algn="just">
              <a:buFont typeface="+mj-lt"/>
              <a:buAutoNum type="alphaLcParenR" startAt="2"/>
            </a:pPr>
            <a:r>
              <a:rPr lang="es-ES" sz="2200" dirty="0">
                <a:latin typeface="Century Gothic" panose="020B0502020202020204" pitchFamily="34" charset="0"/>
              </a:rPr>
              <a:t>Coordinar a los CSIRT que pertenezcan a organismos de la Administración del Estado, frente a ciberataques o incidentes de ciberseguridad de efecto significativo.</a:t>
            </a:r>
          </a:p>
          <a:p>
            <a:pPr marL="457200" indent="-457200" algn="just">
              <a:buFont typeface="+mj-lt"/>
              <a:buAutoNum type="alphaLcParenR" startAt="2"/>
            </a:pPr>
            <a:endParaRPr lang="es-ES" sz="2200" dirty="0">
              <a:latin typeface="Century Gothic" panose="020B0502020202020204" pitchFamily="34" charset="0"/>
            </a:endParaRPr>
          </a:p>
          <a:p>
            <a:pPr marL="457200" indent="-457200" algn="just">
              <a:buFont typeface="+mj-lt"/>
              <a:buAutoNum type="alphaLcParenR" startAt="2"/>
            </a:pPr>
            <a:r>
              <a:rPr lang="es-ES" sz="2200" dirty="0">
                <a:latin typeface="Century Gothic" panose="020B0502020202020204" pitchFamily="34" charset="0"/>
              </a:rPr>
              <a:t>Servir de punto de enlace con Equipos de Respuesta a Incidentes de Seguridad Informática extranjeros o sus equivalentes, para el intercambio de información de ciberseguridad, siempre dentro del marco de sus competencias.</a:t>
            </a:r>
          </a:p>
          <a:p>
            <a:pPr marL="457200" indent="-457200" algn="just">
              <a:buFont typeface="+mj-lt"/>
              <a:buAutoNum type="alphaLcParenR" startAt="2"/>
            </a:pPr>
            <a:endParaRPr lang="es-ES" sz="2200" dirty="0">
              <a:latin typeface="Century Gothic" panose="020B0502020202020204" pitchFamily="34" charset="0"/>
            </a:endParaRPr>
          </a:p>
          <a:p>
            <a:pPr marL="457200" indent="-457200" algn="just">
              <a:buFont typeface="+mj-lt"/>
              <a:buAutoNum type="alphaLcParenR" startAt="2"/>
            </a:pPr>
            <a:r>
              <a:rPr lang="es-ES" sz="2200" dirty="0">
                <a:latin typeface="Century Gothic" panose="020B0502020202020204" pitchFamily="34" charset="0"/>
              </a:rPr>
              <a:t>Prestar colaboración o asesoría técnica a los CSIRT que pertenezcan a organismos de la Administración del Estado, en la implementación de políticas y acciones relativas a ciberseguridad.</a:t>
            </a:r>
          </a:p>
          <a:p>
            <a:pPr marL="457200" indent="-457200" algn="just">
              <a:buFont typeface="+mj-lt"/>
              <a:buAutoNum type="alphaLcParenR" startAt="2"/>
            </a:pPr>
            <a:endParaRPr lang="es-ES" sz="2200" dirty="0">
              <a:latin typeface="Century Gothic" panose="020B0502020202020204" pitchFamily="34" charset="0"/>
            </a:endParaRPr>
          </a:p>
          <a:p>
            <a:pPr marL="457200" indent="-457200" algn="just">
              <a:buFont typeface="+mj-lt"/>
              <a:buAutoNum type="alphaLcParenR" startAt="2"/>
            </a:pPr>
            <a:r>
              <a:rPr lang="es-ES" sz="2200" dirty="0">
                <a:latin typeface="Century Gothic" panose="020B0502020202020204" pitchFamily="34" charset="0"/>
              </a:rPr>
              <a:t>Supervisar incidentes a escala nacional.</a:t>
            </a:r>
          </a:p>
          <a:p>
            <a:pPr marL="457200" indent="-457200" algn="just">
              <a:buFont typeface="+mj-lt"/>
              <a:buAutoNum type="alphaLcParenR" startAt="2"/>
            </a:pPr>
            <a:endParaRPr lang="es-ES" sz="2200" dirty="0">
              <a:latin typeface="Century Gothic" panose="020B0502020202020204" pitchFamily="34" charset="0"/>
            </a:endParaRPr>
          </a:p>
          <a:p>
            <a:pPr marL="457200" indent="-457200" algn="just">
              <a:buFont typeface="+mj-lt"/>
              <a:buAutoNum type="alphaLcParenR" startAt="2"/>
            </a:pPr>
            <a:r>
              <a:rPr lang="es-ES" sz="2200" dirty="0">
                <a:latin typeface="Century Gothic" panose="020B0502020202020204" pitchFamily="34" charset="0"/>
              </a:rPr>
              <a:t>Efectuar un análisis dinámico de riesgos e incidentes y de conocimiento de la situación.</a:t>
            </a:r>
          </a:p>
        </p:txBody>
      </p:sp>
    </p:spTree>
    <p:extLst>
      <p:ext uri="{BB962C8B-B14F-4D97-AF65-F5344CB8AC3E}">
        <p14:creationId xmlns:p14="http://schemas.microsoft.com/office/powerpoint/2010/main" val="7508406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8EFD4-B08E-2910-7E13-946ABE5AE9BE}"/>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F6736C59-3C2B-6F67-8E66-A61218A6D4D8}"/>
              </a:ext>
            </a:extLst>
          </p:cNvPr>
          <p:cNvSpPr txBox="1"/>
          <p:nvPr/>
        </p:nvSpPr>
        <p:spPr>
          <a:xfrm>
            <a:off x="884582" y="560557"/>
            <a:ext cx="10533821" cy="5509200"/>
          </a:xfrm>
          <a:prstGeom prst="rect">
            <a:avLst/>
          </a:prstGeom>
          <a:noFill/>
        </p:spPr>
        <p:txBody>
          <a:bodyPr wrap="square">
            <a:spAutoFit/>
          </a:bodyPr>
          <a:lstStyle/>
          <a:p>
            <a:pPr marL="457200" indent="-457200" algn="just">
              <a:buFont typeface="+mj-lt"/>
              <a:buAutoNum type="alphaLcParenR" startAt="7"/>
            </a:pPr>
            <a:r>
              <a:rPr lang="es-ES" sz="2200" dirty="0">
                <a:latin typeface="Century Gothic" panose="020B0502020202020204" pitchFamily="34" charset="0"/>
              </a:rPr>
              <a:t>Realizar entrenamiento, educación y capacitación en materia de ciberseguridad.</a:t>
            </a:r>
          </a:p>
          <a:p>
            <a:pPr marL="457200" indent="-457200" algn="just">
              <a:buFont typeface="+mj-lt"/>
              <a:buAutoNum type="alphaLcParenR" startAt="7"/>
            </a:pPr>
            <a:endParaRPr lang="es-ES" sz="2200" dirty="0">
              <a:latin typeface="Century Gothic" panose="020B0502020202020204" pitchFamily="34" charset="0"/>
            </a:endParaRPr>
          </a:p>
          <a:p>
            <a:pPr marL="457200" indent="-457200" algn="just">
              <a:buFont typeface="+mj-lt"/>
              <a:buAutoNum type="alphaLcParenR" startAt="7"/>
            </a:pPr>
            <a:r>
              <a:rPr lang="es-ES" sz="2200" dirty="0">
                <a:latin typeface="Century Gothic" panose="020B0502020202020204" pitchFamily="34" charset="0"/>
              </a:rPr>
              <a:t>Requerir a las instituciones afectadas o a los CSIRT correspondientes, información de incidentes de ciberseguridad y vulnerabilidades encontradas, junto a los planes de acción respectivos para mitigarlos.</a:t>
            </a:r>
          </a:p>
          <a:p>
            <a:pPr marL="457200" indent="-457200" algn="just">
              <a:buFont typeface="+mj-lt"/>
              <a:buAutoNum type="alphaLcParenR" startAt="7"/>
            </a:pPr>
            <a:endParaRPr lang="es-ES" sz="2200" dirty="0">
              <a:latin typeface="Century Gothic" panose="020B0502020202020204" pitchFamily="34" charset="0"/>
            </a:endParaRPr>
          </a:p>
          <a:p>
            <a:pPr marL="457200" indent="-457200" algn="just">
              <a:buFont typeface="+mj-lt"/>
              <a:buAutoNum type="alphaLcParenR" startAt="7"/>
            </a:pPr>
            <a:r>
              <a:rPr lang="es-ES" sz="2200" dirty="0">
                <a:latin typeface="Century Gothic" panose="020B0502020202020204" pitchFamily="34" charset="0"/>
              </a:rPr>
              <a:t>Difundir alertas tempranas, avisos e información sobre riesgos e incidentes para la comunidad.</a:t>
            </a:r>
          </a:p>
          <a:p>
            <a:pPr marL="457200" indent="-457200" algn="just">
              <a:buFont typeface="+mj-lt"/>
              <a:buAutoNum type="alphaLcParenR" startAt="7"/>
            </a:pPr>
            <a:endParaRPr lang="es-ES" sz="2200" dirty="0">
              <a:latin typeface="Century Gothic" panose="020B0502020202020204" pitchFamily="34" charset="0"/>
            </a:endParaRPr>
          </a:p>
          <a:p>
            <a:pPr marL="457200" indent="-457200" algn="just">
              <a:buFont typeface="+mj-lt"/>
              <a:buAutoNum type="alphaLcParenR" startAt="7"/>
            </a:pPr>
            <a:r>
              <a:rPr lang="es-ES" sz="2200" dirty="0">
                <a:latin typeface="Century Gothic" panose="020B0502020202020204" pitchFamily="34" charset="0"/>
              </a:rPr>
              <a:t>Elaborar un informe con los criterios técnicos para la determinación de las categorías de incidentes o vulnerabilidades de ciberseguridad que estarán eximidas de notificación.</a:t>
            </a:r>
          </a:p>
          <a:p>
            <a:pPr algn="just"/>
            <a:endParaRPr lang="es-ES" sz="2200" dirty="0">
              <a:latin typeface="Century Gothic" panose="020B0502020202020204" pitchFamily="34" charset="0"/>
            </a:endParaRPr>
          </a:p>
          <a:p>
            <a:pPr algn="just"/>
            <a:r>
              <a:rPr lang="es-ES" sz="2200" dirty="0">
                <a:solidFill>
                  <a:srgbClr val="FFC000"/>
                </a:solidFill>
                <a:latin typeface="Century Gothic" panose="020B0502020202020204" pitchFamily="34" charset="0"/>
              </a:rPr>
              <a:t>¿Cómo opera el deber de reportar para las instituciones públicas y privadas obligadas?</a:t>
            </a:r>
          </a:p>
        </p:txBody>
      </p:sp>
    </p:spTree>
    <p:extLst>
      <p:ext uri="{BB962C8B-B14F-4D97-AF65-F5344CB8AC3E}">
        <p14:creationId xmlns:p14="http://schemas.microsoft.com/office/powerpoint/2010/main" val="10061106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4B9A1-CBB9-8843-5145-851C70AE5D51}"/>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82D26923-D5D8-8A10-9340-FD98D5039A56}"/>
              </a:ext>
            </a:extLst>
          </p:cNvPr>
          <p:cNvSpPr txBox="1"/>
          <p:nvPr/>
        </p:nvSpPr>
        <p:spPr>
          <a:xfrm>
            <a:off x="884582" y="560557"/>
            <a:ext cx="10533821" cy="5509200"/>
          </a:xfrm>
          <a:prstGeom prst="rect">
            <a:avLst/>
          </a:prstGeom>
          <a:noFill/>
        </p:spPr>
        <p:txBody>
          <a:bodyPr wrap="square">
            <a:spAutoFit/>
          </a:bodyPr>
          <a:lstStyle/>
          <a:p>
            <a:pPr algn="just"/>
            <a:r>
              <a:rPr lang="es-ES" sz="2200" dirty="0">
                <a:latin typeface="Century Gothic" panose="020B0502020202020204" pitchFamily="34" charset="0"/>
              </a:rPr>
              <a:t>Todas las instituciones públicas y privadas consideradas tendrán la obligación de reportar al CSIRT Nacional los ciberataques e incidentes de ciberseguridad que puedan tener efectos significativos, dentro de ciertos plazos que están determinados por la ley.</a:t>
            </a:r>
          </a:p>
          <a:p>
            <a:pPr algn="just"/>
            <a:endParaRPr lang="es-ES" sz="2200" dirty="0">
              <a:latin typeface="Century Gothic" panose="020B0502020202020204" pitchFamily="34" charset="0"/>
            </a:endParaRPr>
          </a:p>
          <a:p>
            <a:pPr algn="just"/>
            <a:r>
              <a:rPr lang="es-ES" sz="2200" dirty="0">
                <a:latin typeface="Century Gothic" panose="020B0502020202020204" pitchFamily="34" charset="0"/>
              </a:rPr>
              <a:t>Los plazos para reportar serán los siguientes:</a:t>
            </a:r>
          </a:p>
          <a:p>
            <a:pPr algn="just"/>
            <a:endParaRPr lang="es-ES" sz="2200" dirty="0">
              <a:latin typeface="Century Gothic" panose="020B0502020202020204" pitchFamily="34" charset="0"/>
            </a:endParaRPr>
          </a:p>
          <a:p>
            <a:pPr marL="457200" indent="-457200" algn="just">
              <a:buFont typeface="+mj-lt"/>
              <a:buAutoNum type="alphaLcParenR"/>
            </a:pPr>
            <a:r>
              <a:rPr lang="es-ES" sz="2200" dirty="0">
                <a:latin typeface="Century Gothic" panose="020B0502020202020204" pitchFamily="34" charset="0"/>
              </a:rPr>
              <a:t>Dentro del plazo máximo de tres horas, contado desde que se tiene conocimiento de la ocurrencia del ciberataque o incidente de ciberseguridad que pueda tener impactos significativos, se deberá enviar una alerta temprana sobre la ocurrencia del evento.</a:t>
            </a:r>
          </a:p>
          <a:p>
            <a:pPr marL="457200" indent="-457200" algn="just">
              <a:buFont typeface="+mj-lt"/>
              <a:buAutoNum type="alphaLcParenR"/>
            </a:pPr>
            <a:endParaRPr lang="es-ES" sz="2200" dirty="0">
              <a:latin typeface="Century Gothic" panose="020B0502020202020204" pitchFamily="34" charset="0"/>
            </a:endParaRPr>
          </a:p>
          <a:p>
            <a:pPr marL="457200" indent="-457200" algn="just">
              <a:buFont typeface="+mj-lt"/>
              <a:buAutoNum type="alphaLcParenR"/>
            </a:pPr>
            <a:r>
              <a:rPr lang="es-ES" sz="2200" dirty="0">
                <a:latin typeface="Century Gothic" panose="020B0502020202020204" pitchFamily="34" charset="0"/>
              </a:rPr>
              <a:t>Dentro del plazo máximo de 72 horas debe enviarse una actualización de la información, que incluya una evaluación inicial del incidente, su gravedad e impacto, así como indicadores de compromiso, si estuvieran disponibles.</a:t>
            </a:r>
          </a:p>
        </p:txBody>
      </p:sp>
    </p:spTree>
    <p:extLst>
      <p:ext uri="{BB962C8B-B14F-4D97-AF65-F5344CB8AC3E}">
        <p14:creationId xmlns:p14="http://schemas.microsoft.com/office/powerpoint/2010/main" val="17698661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C4AE8-B05A-BE50-DE88-0DA1720240A1}"/>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9563171B-1C16-FBD7-79CB-C387A0B336CD}"/>
              </a:ext>
            </a:extLst>
          </p:cNvPr>
          <p:cNvSpPr txBox="1"/>
          <p:nvPr/>
        </p:nvSpPr>
        <p:spPr>
          <a:xfrm>
            <a:off x="884582" y="560557"/>
            <a:ext cx="10533821" cy="5847755"/>
          </a:xfrm>
          <a:prstGeom prst="rect">
            <a:avLst/>
          </a:prstGeom>
          <a:noFill/>
        </p:spPr>
        <p:txBody>
          <a:bodyPr wrap="square">
            <a:spAutoFit/>
          </a:bodyPr>
          <a:lstStyle/>
          <a:p>
            <a:pPr algn="just"/>
            <a:r>
              <a:rPr lang="es-ES" sz="2200" dirty="0">
                <a:latin typeface="Century Gothic" panose="020B0502020202020204" pitchFamily="34" charset="0"/>
              </a:rPr>
              <a:t>Sin embargo, en caso de que la institución afectada fuera un operador de importancia vital y viera afectada la prestación de sus servicios esenciales a causa del incidente, la actualización de la información deberá entregarse al CSIRT Nacional en el plazo máximo de 24 horas, contado desde que haya tenido conocimiento del incidente.</a:t>
            </a:r>
          </a:p>
          <a:p>
            <a:pPr algn="just"/>
            <a:endParaRPr lang="es-ES" sz="2200" dirty="0">
              <a:latin typeface="Century Gothic" panose="020B0502020202020204" pitchFamily="34" charset="0"/>
            </a:endParaRPr>
          </a:p>
          <a:p>
            <a:pPr algn="just"/>
            <a:r>
              <a:rPr lang="es-ES" sz="2200" dirty="0">
                <a:latin typeface="Century Gothic" panose="020B0502020202020204" pitchFamily="34" charset="0"/>
              </a:rPr>
              <a:t>Dentro del plazo máximo de 15 días corridos, contado desde el envío de la alerta temprana, debe enviarse un informe final sobre el incidente y las medidas adoptadas.</a:t>
            </a:r>
          </a:p>
          <a:p>
            <a:pPr algn="just"/>
            <a:endParaRPr lang="es-ES" sz="2200" dirty="0">
              <a:latin typeface="Century Gothic" panose="020B0502020202020204" pitchFamily="34" charset="0"/>
            </a:endParaRPr>
          </a:p>
          <a:p>
            <a:pPr algn="just"/>
            <a:r>
              <a:rPr lang="es-ES" sz="2200" dirty="0">
                <a:latin typeface="Century Gothic" panose="020B0502020202020204" pitchFamily="34" charset="0"/>
              </a:rPr>
              <a:t>En el caso de que el incidente siga en curso con posterioridad a la presentación del informe, deberá entregarse un informe sobre la situación en ese momento. El informe final deberá ser presentado en el plazo de 15 días corridos.</a:t>
            </a:r>
          </a:p>
          <a:p>
            <a:pPr algn="just"/>
            <a:endParaRPr lang="es-ES" sz="2200" dirty="0">
              <a:latin typeface="Century Gothic" panose="020B0502020202020204" pitchFamily="34" charset="0"/>
            </a:endParaRPr>
          </a:p>
          <a:p>
            <a:pPr algn="just"/>
            <a:r>
              <a:rPr lang="es-ES" sz="2200" dirty="0">
                <a:solidFill>
                  <a:srgbClr val="FFC000"/>
                </a:solidFill>
                <a:latin typeface="Century Gothic" panose="020B0502020202020204" pitchFamily="34" charset="0"/>
              </a:rPr>
              <a:t>¿Deberán los organismos autónomos constitucionales cumplir los procedimientos?</a:t>
            </a:r>
          </a:p>
        </p:txBody>
      </p:sp>
    </p:spTree>
    <p:extLst>
      <p:ext uri="{BB962C8B-B14F-4D97-AF65-F5344CB8AC3E}">
        <p14:creationId xmlns:p14="http://schemas.microsoft.com/office/powerpoint/2010/main" val="36666832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728B6-0379-F8FA-82D7-62033382AF00}"/>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BBB4DABC-8706-2CC2-492A-607C588FE6BB}"/>
              </a:ext>
            </a:extLst>
          </p:cNvPr>
          <p:cNvSpPr txBox="1"/>
          <p:nvPr/>
        </p:nvSpPr>
        <p:spPr>
          <a:xfrm>
            <a:off x="884582" y="560557"/>
            <a:ext cx="10533821" cy="5170646"/>
          </a:xfrm>
          <a:prstGeom prst="rect">
            <a:avLst/>
          </a:prstGeom>
          <a:noFill/>
        </p:spPr>
        <p:txBody>
          <a:bodyPr wrap="square">
            <a:spAutoFit/>
          </a:bodyPr>
          <a:lstStyle/>
          <a:p>
            <a:pPr algn="just"/>
            <a:r>
              <a:rPr lang="es-ES" sz="2200" dirty="0">
                <a:latin typeface="Century Gothic" panose="020B0502020202020204" pitchFamily="34" charset="0"/>
              </a:rPr>
              <a:t>Por ejemplo, el cifrado es una medida de seguridad aceptada por la industria.</a:t>
            </a:r>
          </a:p>
          <a:p>
            <a:pPr algn="just"/>
            <a:endParaRPr lang="es-ES" sz="2200" dirty="0">
              <a:latin typeface="Century Gothic" panose="020B0502020202020204" pitchFamily="34" charset="0"/>
            </a:endParaRPr>
          </a:p>
          <a:p>
            <a:pPr algn="just"/>
            <a:r>
              <a:rPr lang="es-ES" sz="2200" dirty="0">
                <a:latin typeface="Century Gothic" panose="020B0502020202020204" pitchFamily="34" charset="0"/>
              </a:rPr>
              <a:t>Las organizaciones también deben tener en cuenta ciertas normas locales e internacionales, como las siguientes:</a:t>
            </a:r>
          </a:p>
          <a:p>
            <a:pPr algn="just"/>
            <a:endParaRPr lang="es-ES" sz="2200" dirty="0">
              <a:latin typeface="Century Gothic" panose="020B0502020202020204" pitchFamily="34" charset="0"/>
            </a:endParaRPr>
          </a:p>
          <a:p>
            <a:pPr marL="342900" indent="-342900" algn="just">
              <a:buFont typeface="Wingdings" panose="05000000000000000000" pitchFamily="2" charset="2"/>
              <a:buChar char="§"/>
            </a:pPr>
            <a:r>
              <a:rPr lang="es-ES" sz="2200" dirty="0">
                <a:latin typeface="Century Gothic" panose="020B0502020202020204" pitchFamily="34" charset="0"/>
              </a:rPr>
              <a:t>NERC - Protección de Infraestructuras Críticas</a:t>
            </a:r>
          </a:p>
          <a:p>
            <a:pPr marL="342900" indent="-342900" algn="just">
              <a:buFont typeface="Wingdings" panose="05000000000000000000" pitchFamily="2" charset="2"/>
              <a:buChar char="§"/>
            </a:pPr>
            <a:endParaRPr lang="es-ES" sz="2200" dirty="0">
              <a:latin typeface="Century Gothic" panose="020B0502020202020204" pitchFamily="34" charset="0"/>
            </a:endParaRPr>
          </a:p>
          <a:p>
            <a:pPr marL="342900" indent="-342900" algn="just">
              <a:buFont typeface="Wingdings" panose="05000000000000000000" pitchFamily="2" charset="2"/>
              <a:buChar char="§"/>
            </a:pPr>
            <a:r>
              <a:rPr lang="es-ES" sz="2200" dirty="0">
                <a:latin typeface="Century Gothic" panose="020B0502020202020204" pitchFamily="34" charset="0"/>
              </a:rPr>
              <a:t>NIST - Instituto Nacional de Normas y Tecnología</a:t>
            </a:r>
          </a:p>
          <a:p>
            <a:pPr marL="342900" indent="-342900" algn="just">
              <a:buFont typeface="Wingdings" panose="05000000000000000000" pitchFamily="2" charset="2"/>
              <a:buChar char="§"/>
            </a:pPr>
            <a:endParaRPr lang="es-ES" sz="2200" dirty="0">
              <a:latin typeface="Century Gothic" panose="020B0502020202020204" pitchFamily="34" charset="0"/>
            </a:endParaRPr>
          </a:p>
          <a:p>
            <a:pPr marL="342900" indent="-342900" algn="just">
              <a:buFont typeface="Wingdings" panose="05000000000000000000" pitchFamily="2" charset="2"/>
              <a:buChar char="§"/>
            </a:pPr>
            <a:r>
              <a:rPr lang="es-ES" sz="2200" dirty="0">
                <a:latin typeface="Century Gothic" panose="020B0502020202020204" pitchFamily="34" charset="0"/>
              </a:rPr>
              <a:t>Normas de seguridad PCI</a:t>
            </a:r>
          </a:p>
          <a:p>
            <a:pPr marL="342900" indent="-342900" algn="just">
              <a:buFont typeface="Wingdings" panose="05000000000000000000" pitchFamily="2" charset="2"/>
              <a:buChar char="§"/>
            </a:pPr>
            <a:endParaRPr lang="es-ES" sz="2200" dirty="0">
              <a:latin typeface="Century Gothic" panose="020B0502020202020204" pitchFamily="34" charset="0"/>
            </a:endParaRPr>
          </a:p>
          <a:p>
            <a:pPr marL="342900" indent="-342900" algn="just">
              <a:buFont typeface="Wingdings" panose="05000000000000000000" pitchFamily="2" charset="2"/>
              <a:buChar char="§"/>
            </a:pPr>
            <a:r>
              <a:rPr lang="es-ES" sz="2200" dirty="0">
                <a:latin typeface="Century Gothic" panose="020B0502020202020204" pitchFamily="34" charset="0"/>
              </a:rPr>
              <a:t>SANS/CIS 20</a:t>
            </a:r>
          </a:p>
          <a:p>
            <a:pPr marL="342900" indent="-342900" algn="just">
              <a:buFont typeface="Wingdings" panose="05000000000000000000" pitchFamily="2" charset="2"/>
              <a:buChar char="§"/>
            </a:pPr>
            <a:endParaRPr lang="es-ES" sz="2200" dirty="0">
              <a:latin typeface="Century Gothic" panose="020B0502020202020204" pitchFamily="34" charset="0"/>
            </a:endParaRPr>
          </a:p>
          <a:p>
            <a:pPr marL="342900" indent="-342900" algn="just">
              <a:buFont typeface="Wingdings" panose="05000000000000000000" pitchFamily="2" charset="2"/>
              <a:buChar char="§"/>
            </a:pPr>
            <a:r>
              <a:rPr lang="es-ES" sz="2200" dirty="0">
                <a:latin typeface="Century Gothic" panose="020B0502020202020204" pitchFamily="34" charset="0"/>
              </a:rPr>
              <a:t>ISO 27001</a:t>
            </a:r>
          </a:p>
        </p:txBody>
      </p:sp>
    </p:spTree>
    <p:extLst>
      <p:ext uri="{BB962C8B-B14F-4D97-AF65-F5344CB8AC3E}">
        <p14:creationId xmlns:p14="http://schemas.microsoft.com/office/powerpoint/2010/main" val="3396073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0DED4-97AD-FEAF-3956-C7CE8F232130}"/>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23CA30BA-9961-8943-F963-268D4A4D6C29}"/>
              </a:ext>
            </a:extLst>
          </p:cNvPr>
          <p:cNvSpPr txBox="1"/>
          <p:nvPr/>
        </p:nvSpPr>
        <p:spPr>
          <a:xfrm>
            <a:off x="884582" y="560557"/>
            <a:ext cx="10533821" cy="5847755"/>
          </a:xfrm>
          <a:prstGeom prst="rect">
            <a:avLst/>
          </a:prstGeom>
          <a:noFill/>
        </p:spPr>
        <p:txBody>
          <a:bodyPr wrap="square">
            <a:spAutoFit/>
          </a:bodyPr>
          <a:lstStyle/>
          <a:p>
            <a:pPr algn="just"/>
            <a:r>
              <a:rPr lang="es-ES" sz="2200" dirty="0">
                <a:latin typeface="Century Gothic" panose="020B0502020202020204" pitchFamily="34" charset="0"/>
              </a:rPr>
              <a:t>El Senado y la Cámara de Diputados, el Poder Judicial, la Contraloría General de la República, el Banco Central, el Ministerio Público, el Servicio Electoral y el Consejo Nacional de Televisión deberán adoptar las medidas de seguridad de sus redes y sistemas informáticos que sean pertinentes, y considerar las recomendaciones que efectúe la Agencia. Pero esas instituciones no estarán sujetas en modo alguno a la regulación, fiscalización o supervigilancia de la Agencia, sin perjuicio de que deberán tener mecanismos de reporte de incidentes de ciberseguridad, y de coordinación y cooperación para la respuesta a incidentes de ciberseguridad.</a:t>
            </a:r>
          </a:p>
          <a:p>
            <a:pPr algn="just"/>
            <a:endParaRPr lang="es-ES" sz="2200" dirty="0">
              <a:latin typeface="Century Gothic" panose="020B0502020202020204" pitchFamily="34" charset="0"/>
            </a:endParaRPr>
          </a:p>
          <a:p>
            <a:pPr algn="just"/>
            <a:r>
              <a:rPr lang="es-ES" sz="2200" dirty="0">
                <a:solidFill>
                  <a:srgbClr val="FFC000"/>
                </a:solidFill>
                <a:latin typeface="Century Gothic" panose="020B0502020202020204" pitchFamily="34" charset="0"/>
              </a:rPr>
              <a:t>¿Qué es el Consejo Multisectorial sobre Ciberseguridad?</a:t>
            </a:r>
          </a:p>
          <a:p>
            <a:pPr algn="just"/>
            <a:endParaRPr lang="es-ES" sz="2200" dirty="0">
              <a:latin typeface="Century Gothic" panose="020B0502020202020204" pitchFamily="34" charset="0"/>
            </a:endParaRPr>
          </a:p>
          <a:p>
            <a:pPr algn="just"/>
            <a:r>
              <a:rPr lang="es-ES" sz="2200" dirty="0">
                <a:latin typeface="Century Gothic" panose="020B0502020202020204" pitchFamily="34" charset="0"/>
              </a:rPr>
              <a:t>La ley crea el Consejo Multisectorial sobre Ciberseguridad, entidad consultiva que tendrá por función asesorar y formular recomendaciones a la Agencia en el análisis y revisión periódica de la situación de ciberseguridad del país, en el estudio de las amenazas de ciberseguridad y</a:t>
            </a:r>
          </a:p>
        </p:txBody>
      </p:sp>
    </p:spTree>
    <p:extLst>
      <p:ext uri="{BB962C8B-B14F-4D97-AF65-F5344CB8AC3E}">
        <p14:creationId xmlns:p14="http://schemas.microsoft.com/office/powerpoint/2010/main" val="305555837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3FA1E-4461-9CD5-EACE-44B23E2DB49B}"/>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D86F05D7-10C0-816F-F556-79D0DD43BC7B}"/>
              </a:ext>
            </a:extLst>
          </p:cNvPr>
          <p:cNvSpPr txBox="1"/>
          <p:nvPr/>
        </p:nvSpPr>
        <p:spPr>
          <a:xfrm>
            <a:off x="914399" y="333137"/>
            <a:ext cx="10533821" cy="6186309"/>
          </a:xfrm>
          <a:prstGeom prst="rect">
            <a:avLst/>
          </a:prstGeom>
          <a:noFill/>
        </p:spPr>
        <p:txBody>
          <a:bodyPr wrap="square">
            <a:spAutoFit/>
          </a:bodyPr>
          <a:lstStyle/>
          <a:p>
            <a:pPr algn="just"/>
            <a:r>
              <a:rPr lang="es-ES" sz="2200" dirty="0">
                <a:latin typeface="Century Gothic" panose="020B0502020202020204" pitchFamily="34" charset="0"/>
              </a:rPr>
              <a:t> y proponer medidas para abordarlas.</a:t>
            </a:r>
          </a:p>
          <a:p>
            <a:pPr algn="just"/>
            <a:endParaRPr lang="es-ES" sz="2200" dirty="0">
              <a:latin typeface="Century Gothic" panose="020B0502020202020204" pitchFamily="34" charset="0"/>
            </a:endParaRPr>
          </a:p>
          <a:p>
            <a:pPr algn="just"/>
            <a:r>
              <a:rPr lang="es-ES" sz="2200" dirty="0">
                <a:latin typeface="Century Gothic" panose="020B0502020202020204" pitchFamily="34" charset="0"/>
              </a:rPr>
              <a:t>Integrarán el consejo, el director o directora nacional de la Agencia, quien lo presidirá, y seis consejeros ad honorem (sin salario) designados por el Presidente de la República, escogidos entre personas de destacada labor en el ámbito de la ciberseguridad o de las políticas públicas vinculadas a la materia. Dos deberán provenir del sector industrial o comercial, dos del ámbito académico y dos de las organizaciones de la sociedad civil.</a:t>
            </a:r>
          </a:p>
          <a:p>
            <a:pPr algn="just"/>
            <a:endParaRPr lang="es-ES" sz="2200" dirty="0">
              <a:latin typeface="Century Gothic" panose="020B0502020202020204" pitchFamily="34" charset="0"/>
            </a:endParaRPr>
          </a:p>
          <a:p>
            <a:pPr algn="just"/>
            <a:r>
              <a:rPr lang="es-ES" sz="2200" dirty="0">
                <a:solidFill>
                  <a:srgbClr val="FFC000"/>
                </a:solidFill>
                <a:latin typeface="Century Gothic" panose="020B0502020202020204" pitchFamily="34" charset="0"/>
              </a:rPr>
              <a:t>¿Qué deberes tienen las instituciones obligadas?</a:t>
            </a:r>
          </a:p>
          <a:p>
            <a:pPr algn="just"/>
            <a:endParaRPr lang="es-ES" sz="2200" dirty="0">
              <a:latin typeface="Century Gothic" panose="020B0502020202020204" pitchFamily="34" charset="0"/>
            </a:endParaRPr>
          </a:p>
          <a:p>
            <a:pPr algn="just"/>
            <a:r>
              <a:rPr lang="es-ES" sz="2200" dirty="0">
                <a:latin typeface="Century Gothic" panose="020B0502020202020204" pitchFamily="34" charset="0"/>
              </a:rPr>
              <a:t>Las instituciones obligadas deberán aplicar de manera permanente las medidas para prevenir, reportar y resolver incidentes de ciberseguridad.</a:t>
            </a:r>
          </a:p>
          <a:p>
            <a:pPr algn="just"/>
            <a:endParaRPr lang="es-ES" sz="2200" dirty="0">
              <a:latin typeface="Century Gothic" panose="020B0502020202020204" pitchFamily="34" charset="0"/>
            </a:endParaRPr>
          </a:p>
          <a:p>
            <a:pPr algn="just"/>
            <a:r>
              <a:rPr lang="es-ES" sz="2200" dirty="0">
                <a:solidFill>
                  <a:srgbClr val="FFC000"/>
                </a:solidFill>
                <a:latin typeface="Century Gothic" panose="020B0502020202020204" pitchFamily="34" charset="0"/>
              </a:rPr>
              <a:t>¿Qué es la Red de Conectividad Segura del Estado?</a:t>
            </a:r>
          </a:p>
          <a:p>
            <a:pPr algn="just"/>
            <a:endParaRPr lang="es-ES" sz="2200" dirty="0">
              <a:latin typeface="Century Gothic" panose="020B0502020202020204" pitchFamily="34" charset="0"/>
            </a:endParaRPr>
          </a:p>
          <a:p>
            <a:pPr algn="just"/>
            <a:r>
              <a:rPr lang="es-ES" sz="2200" dirty="0">
                <a:latin typeface="Century Gothic" panose="020B0502020202020204" pitchFamily="34" charset="0"/>
              </a:rPr>
              <a:t>Es una red que proveerá servicios de interconexión y conectividad a internet a los organismos de la Administración del Estado.</a:t>
            </a:r>
          </a:p>
        </p:txBody>
      </p:sp>
    </p:spTree>
    <p:extLst>
      <p:ext uri="{BB962C8B-B14F-4D97-AF65-F5344CB8AC3E}">
        <p14:creationId xmlns:p14="http://schemas.microsoft.com/office/powerpoint/2010/main" val="19973674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A1634-56D4-4327-9001-332FE5D68DAD}"/>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D64BBDAC-60B5-13EA-69DA-676A7FD45F9C}"/>
              </a:ext>
            </a:extLst>
          </p:cNvPr>
          <p:cNvSpPr txBox="1"/>
          <p:nvPr/>
        </p:nvSpPr>
        <p:spPr>
          <a:xfrm>
            <a:off x="884582" y="560557"/>
            <a:ext cx="10533821" cy="5847755"/>
          </a:xfrm>
          <a:prstGeom prst="rect">
            <a:avLst/>
          </a:prstGeom>
          <a:noFill/>
        </p:spPr>
        <p:txBody>
          <a:bodyPr wrap="square">
            <a:spAutoFit/>
          </a:bodyPr>
          <a:lstStyle/>
          <a:p>
            <a:pPr algn="just"/>
            <a:r>
              <a:rPr lang="es-ES" sz="2200" dirty="0">
                <a:solidFill>
                  <a:srgbClr val="FFC000"/>
                </a:solidFill>
                <a:latin typeface="Century Gothic" panose="020B0502020202020204" pitchFamily="34" charset="0"/>
              </a:rPr>
              <a:t>¿Qué es el Equipo de Respuesta a Incidentes de Seguridad Informática de la Defensa Nacional?</a:t>
            </a:r>
          </a:p>
          <a:p>
            <a:pPr algn="just"/>
            <a:endParaRPr lang="es-ES" sz="2200" dirty="0">
              <a:latin typeface="Century Gothic" panose="020B0502020202020204" pitchFamily="34" charset="0"/>
            </a:endParaRPr>
          </a:p>
          <a:p>
            <a:pPr algn="just"/>
            <a:r>
              <a:rPr lang="es-ES" sz="2200" dirty="0">
                <a:latin typeface="Century Gothic" panose="020B0502020202020204" pitchFamily="34" charset="0"/>
              </a:rPr>
              <a:t>Es una entidad que se crea como el organismo responsable de la coordinación, protección y seguridad de las redes y sistemas del Ministerio de Defensa, y de los servicios esenciales y operadores vitales para la defensa nacional.</a:t>
            </a:r>
          </a:p>
          <a:p>
            <a:pPr algn="just"/>
            <a:endParaRPr lang="es-ES" sz="2200" dirty="0">
              <a:solidFill>
                <a:srgbClr val="FFC000"/>
              </a:solidFill>
              <a:latin typeface="Century Gothic" panose="020B0502020202020204" pitchFamily="34" charset="0"/>
            </a:endParaRPr>
          </a:p>
          <a:p>
            <a:pPr algn="just"/>
            <a:r>
              <a:rPr lang="es-ES" sz="2200" dirty="0">
                <a:solidFill>
                  <a:srgbClr val="FFC000"/>
                </a:solidFill>
                <a:latin typeface="Century Gothic" panose="020B0502020202020204" pitchFamily="34" charset="0"/>
              </a:rPr>
              <a:t>¿La ley establece sanciones?</a:t>
            </a:r>
          </a:p>
          <a:p>
            <a:pPr algn="just"/>
            <a:endParaRPr lang="es-ES" sz="2200" dirty="0">
              <a:latin typeface="Century Gothic" panose="020B0502020202020204" pitchFamily="34" charset="0"/>
            </a:endParaRPr>
          </a:p>
          <a:p>
            <a:pPr algn="just"/>
            <a:r>
              <a:rPr lang="es-ES" sz="2200" dirty="0">
                <a:latin typeface="Century Gothic" panose="020B0502020202020204" pitchFamily="34" charset="0"/>
              </a:rPr>
              <a:t>Las infracciones a las obligaciones que establece la ley a los sujetos obligados por ella se califican en leves, graves y gravísimas.</a:t>
            </a:r>
          </a:p>
          <a:p>
            <a:pPr algn="just"/>
            <a:endParaRPr lang="es-ES" sz="2200" dirty="0">
              <a:latin typeface="Century Gothic" panose="020B0502020202020204" pitchFamily="34" charset="0"/>
            </a:endParaRPr>
          </a:p>
          <a:p>
            <a:pPr algn="just"/>
            <a:r>
              <a:rPr lang="es-ES" sz="2200" dirty="0">
                <a:latin typeface="Century Gothic" panose="020B0502020202020204" pitchFamily="34" charset="0"/>
              </a:rPr>
              <a:t>Se considerarán infracciones graves las siguientes:</a:t>
            </a:r>
          </a:p>
          <a:p>
            <a:pPr algn="just"/>
            <a:endParaRPr lang="es-ES" sz="2200" dirty="0">
              <a:latin typeface="Century Gothic" panose="020B0502020202020204" pitchFamily="34" charset="0"/>
            </a:endParaRPr>
          </a:p>
          <a:p>
            <a:pPr marL="457200" indent="-457200" algn="just">
              <a:buFont typeface="Wingdings" panose="05000000000000000000" pitchFamily="2" charset="2"/>
              <a:buChar char="§"/>
            </a:pPr>
            <a:r>
              <a:rPr lang="es-ES" sz="2200" dirty="0">
                <a:latin typeface="Century Gothic" panose="020B0502020202020204" pitchFamily="34" charset="0"/>
              </a:rPr>
              <a:t>No haber implementado los protocolos y estándares establecidos por la Agencia para prevenir, reportar y resolver incidentes de ciberseguridad.</a:t>
            </a:r>
          </a:p>
        </p:txBody>
      </p:sp>
    </p:spTree>
    <p:extLst>
      <p:ext uri="{BB962C8B-B14F-4D97-AF65-F5344CB8AC3E}">
        <p14:creationId xmlns:p14="http://schemas.microsoft.com/office/powerpoint/2010/main" val="288214768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E0C09-6047-FA1B-E647-A4A199604CBB}"/>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6198024D-DB56-2B59-D95E-F98F52E38ACD}"/>
              </a:ext>
            </a:extLst>
          </p:cNvPr>
          <p:cNvSpPr txBox="1"/>
          <p:nvPr/>
        </p:nvSpPr>
        <p:spPr>
          <a:xfrm>
            <a:off x="884582" y="560557"/>
            <a:ext cx="10533821" cy="5955476"/>
          </a:xfrm>
          <a:prstGeom prst="rect">
            <a:avLst/>
          </a:prstGeom>
          <a:noFill/>
        </p:spPr>
        <p:txBody>
          <a:bodyPr wrap="square">
            <a:spAutoFit/>
          </a:bodyPr>
          <a:lstStyle/>
          <a:p>
            <a:pPr marL="457200" indent="-457200" algn="just">
              <a:spcAft>
                <a:spcPts val="900"/>
              </a:spcAft>
              <a:buFont typeface="Wingdings" panose="05000000000000000000" pitchFamily="2" charset="2"/>
              <a:buChar char="§"/>
            </a:pPr>
            <a:r>
              <a:rPr lang="es-ES" sz="2200" dirty="0">
                <a:latin typeface="Century Gothic" panose="020B0502020202020204" pitchFamily="34" charset="0"/>
              </a:rPr>
              <a:t>No haber implementado los estándares particulares de ciberseguridad.</a:t>
            </a:r>
          </a:p>
          <a:p>
            <a:pPr marL="457200" indent="-457200" algn="just">
              <a:spcAft>
                <a:spcPts val="900"/>
              </a:spcAft>
              <a:buFont typeface="Wingdings" panose="05000000000000000000" pitchFamily="2" charset="2"/>
              <a:buChar char="§"/>
            </a:pPr>
            <a:r>
              <a:rPr lang="es-ES" sz="2200" dirty="0">
                <a:latin typeface="Century Gothic" panose="020B0502020202020204" pitchFamily="34" charset="0"/>
              </a:rPr>
              <a:t>Entregar fuera de plazo la información que se le requiera, cuando ella fuere necesaria para la gestión de un incidente de ciberseguridad.</a:t>
            </a:r>
          </a:p>
          <a:p>
            <a:pPr marL="457200" indent="-457200" algn="just">
              <a:spcAft>
                <a:spcPts val="900"/>
              </a:spcAft>
              <a:buFont typeface="Wingdings" panose="05000000000000000000" pitchFamily="2" charset="2"/>
              <a:buChar char="§"/>
            </a:pPr>
            <a:r>
              <a:rPr lang="es-ES" sz="2200" dirty="0">
                <a:latin typeface="Century Gothic" panose="020B0502020202020204" pitchFamily="34" charset="0"/>
              </a:rPr>
              <a:t>Entregar a la Agencia información manifiestamente falsa o errónea.</a:t>
            </a:r>
          </a:p>
          <a:p>
            <a:pPr marL="457200" indent="-457200" algn="just">
              <a:spcAft>
                <a:spcPts val="900"/>
              </a:spcAft>
              <a:buFont typeface="Wingdings" panose="05000000000000000000" pitchFamily="2" charset="2"/>
              <a:buChar char="§"/>
            </a:pPr>
            <a:r>
              <a:rPr lang="es-ES" sz="2200" dirty="0">
                <a:latin typeface="Century Gothic" panose="020B0502020202020204" pitchFamily="34" charset="0"/>
              </a:rPr>
              <a:t>Incumplir la obligación de reportar.</a:t>
            </a:r>
          </a:p>
          <a:p>
            <a:pPr marL="457200" indent="-457200" algn="just">
              <a:spcAft>
                <a:spcPts val="900"/>
              </a:spcAft>
              <a:buFont typeface="Wingdings" panose="05000000000000000000" pitchFamily="2" charset="2"/>
              <a:buChar char="§"/>
            </a:pPr>
            <a:r>
              <a:rPr lang="es-ES" sz="2200" dirty="0">
                <a:latin typeface="Century Gothic" panose="020B0502020202020204" pitchFamily="34" charset="0"/>
              </a:rPr>
              <a:t>Negarse injustificadamente a cumplir una instrucción de la Agencia o entorpecer deliberadamente el ejercicio de las atribuciones de la Agencia durante la gestión de un incidente de ciberseguridad, siempre que la atribución no cuente con una sanción especial.</a:t>
            </a:r>
          </a:p>
          <a:p>
            <a:pPr marL="457200" indent="-457200" algn="just">
              <a:spcAft>
                <a:spcPts val="900"/>
              </a:spcAft>
              <a:buFont typeface="Wingdings" panose="05000000000000000000" pitchFamily="2" charset="2"/>
              <a:buChar char="§"/>
            </a:pPr>
            <a:r>
              <a:rPr lang="es-ES" sz="2200" dirty="0">
                <a:latin typeface="Century Gothic" panose="020B0502020202020204" pitchFamily="34" charset="0"/>
              </a:rPr>
              <a:t>La reincidencia en una misma infracción leve dentro de un año.</a:t>
            </a:r>
          </a:p>
          <a:p>
            <a:pPr algn="just">
              <a:spcAft>
                <a:spcPts val="1200"/>
              </a:spcAft>
            </a:pPr>
            <a:endParaRPr lang="es-ES" sz="800" dirty="0">
              <a:latin typeface="Century Gothic" panose="020B0502020202020204" pitchFamily="34" charset="0"/>
            </a:endParaRPr>
          </a:p>
          <a:p>
            <a:pPr algn="just">
              <a:spcAft>
                <a:spcPts val="1200"/>
              </a:spcAft>
            </a:pPr>
            <a:r>
              <a:rPr lang="es-ES" sz="2200" dirty="0">
                <a:latin typeface="Century Gothic" panose="020B0502020202020204" pitchFamily="34" charset="0"/>
              </a:rPr>
              <a:t>Las infracciones gravísimas son:</a:t>
            </a:r>
          </a:p>
          <a:p>
            <a:pPr marL="457200" indent="-457200" algn="just">
              <a:spcAft>
                <a:spcPts val="1200"/>
              </a:spcAft>
              <a:buFont typeface="Wingdings" panose="05000000000000000000" pitchFamily="2" charset="2"/>
              <a:buChar char="§"/>
            </a:pPr>
            <a:r>
              <a:rPr lang="es-ES" sz="2200" dirty="0">
                <a:latin typeface="Century Gothic" panose="020B0502020202020204" pitchFamily="34" charset="0"/>
              </a:rPr>
              <a:t>Entregar a la Agencia información manifiestamente falsa o errónea, cuando ella sea necesaria para la gestión de un incidente de ciberseguridad.</a:t>
            </a:r>
          </a:p>
        </p:txBody>
      </p:sp>
    </p:spTree>
    <p:extLst>
      <p:ext uri="{BB962C8B-B14F-4D97-AF65-F5344CB8AC3E}">
        <p14:creationId xmlns:p14="http://schemas.microsoft.com/office/powerpoint/2010/main" val="312078141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2E2CA-7C01-088B-3ECE-0CB0458225E9}"/>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CB452D7C-045D-F377-A0CD-221BE8E47E45}"/>
              </a:ext>
            </a:extLst>
          </p:cNvPr>
          <p:cNvSpPr txBox="1"/>
          <p:nvPr/>
        </p:nvSpPr>
        <p:spPr>
          <a:xfrm>
            <a:off x="884582" y="560557"/>
            <a:ext cx="10533821" cy="5516895"/>
          </a:xfrm>
          <a:prstGeom prst="rect">
            <a:avLst/>
          </a:prstGeom>
          <a:noFill/>
        </p:spPr>
        <p:txBody>
          <a:bodyPr wrap="square">
            <a:spAutoFit/>
          </a:bodyPr>
          <a:lstStyle/>
          <a:p>
            <a:pPr marL="342900" indent="-342900" algn="just">
              <a:spcAft>
                <a:spcPts val="900"/>
              </a:spcAft>
              <a:buFont typeface="Wingdings" panose="05000000000000000000" pitchFamily="2" charset="2"/>
              <a:buChar char="§"/>
            </a:pPr>
            <a:r>
              <a:rPr lang="es-ES" sz="2200" dirty="0">
                <a:latin typeface="Century Gothic" panose="020B0502020202020204" pitchFamily="34" charset="0"/>
              </a:rPr>
              <a:t>Incumplir las instrucciones generales o particulares impartidas por la Agencia durante la gestión de un incidente de impacto significativo.</a:t>
            </a:r>
          </a:p>
          <a:p>
            <a:pPr marL="342900" indent="-342900" algn="just">
              <a:spcAft>
                <a:spcPts val="900"/>
              </a:spcAft>
              <a:buFont typeface="Wingdings" panose="05000000000000000000" pitchFamily="2" charset="2"/>
              <a:buChar char="§"/>
            </a:pPr>
            <a:r>
              <a:rPr lang="es-ES" sz="2200" dirty="0">
                <a:latin typeface="Century Gothic" panose="020B0502020202020204" pitchFamily="34" charset="0"/>
              </a:rPr>
              <a:t>No entregar la información que se le requiera, cuando ella fuere necesaria para la gestión de un incidente de impacto significativo.</a:t>
            </a:r>
          </a:p>
          <a:p>
            <a:pPr marL="342900" indent="-342900" algn="just">
              <a:spcAft>
                <a:spcPts val="900"/>
              </a:spcAft>
              <a:buFont typeface="Wingdings" panose="05000000000000000000" pitchFamily="2" charset="2"/>
              <a:buChar char="§"/>
            </a:pPr>
            <a:r>
              <a:rPr lang="es-ES" sz="2200" dirty="0">
                <a:latin typeface="Century Gothic" panose="020B0502020202020204" pitchFamily="34" charset="0"/>
              </a:rPr>
              <a:t>La reincidencia en una infracción grave dentro de un año.</a:t>
            </a:r>
          </a:p>
          <a:p>
            <a:pPr algn="just"/>
            <a:endParaRPr lang="es-ES" sz="2200" dirty="0">
              <a:latin typeface="Century Gothic" panose="020B0502020202020204" pitchFamily="34" charset="0"/>
            </a:endParaRPr>
          </a:p>
          <a:p>
            <a:pPr algn="just"/>
            <a:r>
              <a:rPr lang="es-ES" sz="2200" dirty="0">
                <a:solidFill>
                  <a:srgbClr val="FFC000"/>
                </a:solidFill>
                <a:latin typeface="Century Gothic" panose="020B0502020202020204" pitchFamily="34" charset="0"/>
              </a:rPr>
              <a:t>¿Cuáles son los montos de las multas?</a:t>
            </a:r>
          </a:p>
          <a:p>
            <a:pPr algn="just"/>
            <a:endParaRPr lang="es-ES" sz="2200" dirty="0">
              <a:latin typeface="Century Gothic" panose="020B0502020202020204" pitchFamily="34" charset="0"/>
            </a:endParaRPr>
          </a:p>
          <a:p>
            <a:pPr algn="just"/>
            <a:r>
              <a:rPr lang="es-ES" sz="2200" dirty="0">
                <a:latin typeface="Century Gothic" panose="020B0502020202020204" pitchFamily="34" charset="0"/>
              </a:rPr>
              <a:t>Las infracciones leves serán sancionadas con multa de hasta 5 mil unidades tributarias mensuales, o de hasta 10 mil unidades tributarias mensuales, si se trata de un operador de importancia vital.</a:t>
            </a:r>
          </a:p>
          <a:p>
            <a:pPr algn="just"/>
            <a:endParaRPr lang="es-ES" sz="2200" dirty="0">
              <a:latin typeface="Century Gothic" panose="020B0502020202020204" pitchFamily="34" charset="0"/>
            </a:endParaRPr>
          </a:p>
          <a:p>
            <a:pPr algn="just"/>
            <a:r>
              <a:rPr lang="es-ES" sz="2200" dirty="0">
                <a:latin typeface="Century Gothic" panose="020B0502020202020204" pitchFamily="34" charset="0"/>
              </a:rPr>
              <a:t>Las infracciones graves serán sancionadas con multa de hasta 10 mil unidades tributarias mensuales, o de hasta 20 mil unidades tributarias mensuales, si se trata de un operador de importancia vital.</a:t>
            </a:r>
          </a:p>
        </p:txBody>
      </p:sp>
    </p:spTree>
    <p:extLst>
      <p:ext uri="{BB962C8B-B14F-4D97-AF65-F5344CB8AC3E}">
        <p14:creationId xmlns:p14="http://schemas.microsoft.com/office/powerpoint/2010/main" val="39527131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7DFD98F-30CC-6F94-09F5-8EDC74CADE7B}"/>
              </a:ext>
            </a:extLst>
          </p:cNvPr>
          <p:cNvSpPr txBox="1"/>
          <p:nvPr/>
        </p:nvSpPr>
        <p:spPr>
          <a:xfrm>
            <a:off x="917713" y="709355"/>
            <a:ext cx="10356574" cy="4878259"/>
          </a:xfrm>
          <a:prstGeom prst="rect">
            <a:avLst/>
          </a:prstGeom>
          <a:noFill/>
        </p:spPr>
        <p:txBody>
          <a:bodyPr wrap="square">
            <a:spAutoFit/>
          </a:bodyPr>
          <a:lstStyle/>
          <a:p>
            <a:pPr algn="just"/>
            <a:r>
              <a:rPr lang="es-ES" sz="2400" b="1" dirty="0">
                <a:solidFill>
                  <a:srgbClr val="FFFF00"/>
                </a:solidFill>
                <a:latin typeface="Century Gothic" panose="020B0502020202020204" pitchFamily="34" charset="0"/>
              </a:rPr>
              <a:t>2. Normativas, Políticas y Procedimiento</a:t>
            </a:r>
          </a:p>
          <a:p>
            <a:pPr algn="just"/>
            <a:endParaRPr lang="es-ES" sz="2100" dirty="0">
              <a:latin typeface="Century Gothic" panose="020B0502020202020204" pitchFamily="34" charset="0"/>
            </a:endParaRPr>
          </a:p>
          <a:p>
            <a:pPr algn="just"/>
            <a:r>
              <a:rPr lang="es-ES" sz="2300" b="1" dirty="0">
                <a:solidFill>
                  <a:srgbClr val="FFC000"/>
                </a:solidFill>
                <a:latin typeface="Century Gothic" panose="020B0502020202020204" pitchFamily="34" charset="0"/>
              </a:rPr>
              <a:t>Ciberseguridad de los organismos del Estado e infraestructura crítica de la información</a:t>
            </a:r>
          </a:p>
          <a:p>
            <a:pPr algn="just"/>
            <a:endParaRPr lang="es-ES" sz="2200" dirty="0">
              <a:latin typeface="Century Gothic" panose="020B0502020202020204" pitchFamily="34" charset="0"/>
            </a:endParaRPr>
          </a:p>
          <a:p>
            <a:pPr algn="just"/>
            <a:r>
              <a:rPr lang="es-ES" sz="2200" dirty="0">
                <a:latin typeface="Century Gothic" panose="020B0502020202020204" pitchFamily="34" charset="0"/>
              </a:rPr>
              <a:t>Explica la ley que crea la Agencia Nacional de Ciberseguridad y un sistema de respuesta ante incidentes de ciberseguridad.</a:t>
            </a:r>
          </a:p>
          <a:p>
            <a:pPr algn="just"/>
            <a:endParaRPr lang="es-ES" sz="2200" dirty="0">
              <a:latin typeface="Century Gothic" panose="020B0502020202020204" pitchFamily="34" charset="0"/>
            </a:endParaRPr>
          </a:p>
          <a:p>
            <a:pPr algn="just"/>
            <a:r>
              <a:rPr lang="es-ES" sz="2200" dirty="0">
                <a:solidFill>
                  <a:srgbClr val="FFC000"/>
                </a:solidFill>
                <a:latin typeface="Century Gothic" panose="020B0502020202020204" pitchFamily="34" charset="0"/>
              </a:rPr>
              <a:t>¿Cuál es el objetivo de la ley?</a:t>
            </a:r>
          </a:p>
          <a:p>
            <a:pPr algn="just"/>
            <a:endParaRPr lang="es-ES" sz="2200" dirty="0">
              <a:latin typeface="Century Gothic" panose="020B0502020202020204" pitchFamily="34" charset="0"/>
            </a:endParaRPr>
          </a:p>
          <a:p>
            <a:pPr algn="just"/>
            <a:r>
              <a:rPr lang="es-ES" sz="2200" dirty="0">
                <a:latin typeface="Century Gothic" panose="020B0502020202020204" pitchFamily="34" charset="0"/>
              </a:rPr>
              <a:t>La ley tiene por objeto establecer la institucionalidad, los principios y la normativa general que permitan estructurar, regular y coordinar las acciones de ciberseguridad de los organismos del Estado, así como entre esos organismos y los particulares. </a:t>
            </a:r>
          </a:p>
        </p:txBody>
      </p:sp>
    </p:spTree>
    <p:extLst>
      <p:ext uri="{BB962C8B-B14F-4D97-AF65-F5344CB8AC3E}">
        <p14:creationId xmlns:p14="http://schemas.microsoft.com/office/powerpoint/2010/main" val="27246840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7DFD98F-30CC-6F94-09F5-8EDC74CADE7B}"/>
              </a:ext>
            </a:extLst>
          </p:cNvPr>
          <p:cNvSpPr txBox="1"/>
          <p:nvPr/>
        </p:nvSpPr>
        <p:spPr>
          <a:xfrm>
            <a:off x="755374" y="598728"/>
            <a:ext cx="10634869" cy="5401479"/>
          </a:xfrm>
          <a:prstGeom prst="rect">
            <a:avLst/>
          </a:prstGeom>
          <a:noFill/>
        </p:spPr>
        <p:txBody>
          <a:bodyPr wrap="square">
            <a:spAutoFit/>
          </a:bodyPr>
          <a:lstStyle/>
          <a:p>
            <a:pPr algn="just"/>
            <a:r>
              <a:rPr lang="es-ES" sz="2300" dirty="0">
                <a:latin typeface="Century Gothic" panose="020B0502020202020204" pitchFamily="34" charset="0"/>
              </a:rPr>
              <a:t>También establece los requisitos mínimos para la prevención, contención, resolución y respuesta a incidentes de ciberseguridad; además de fijar las atribuciones y obligaciones de los organismos del Estado. Define también los deberes de las instituciones que están obligadas a cumplir con lo que dispone la ley.</a:t>
            </a:r>
          </a:p>
          <a:p>
            <a:pPr algn="just"/>
            <a:endParaRPr lang="es-ES" sz="2300" dirty="0">
              <a:latin typeface="Century Gothic" panose="020B0502020202020204" pitchFamily="34" charset="0"/>
            </a:endParaRPr>
          </a:p>
          <a:p>
            <a:pPr algn="just"/>
            <a:r>
              <a:rPr lang="es-ES" sz="2300" dirty="0">
                <a:solidFill>
                  <a:srgbClr val="FFC000"/>
                </a:solidFill>
                <a:latin typeface="Century Gothic" panose="020B0502020202020204" pitchFamily="34" charset="0"/>
              </a:rPr>
              <a:t>¿Cómo define la ley el concepto de ciberseguridad?</a:t>
            </a:r>
          </a:p>
          <a:p>
            <a:pPr algn="just"/>
            <a:endParaRPr lang="es-ES" sz="2300" dirty="0">
              <a:latin typeface="Century Gothic" panose="020B0502020202020204" pitchFamily="34" charset="0"/>
            </a:endParaRPr>
          </a:p>
          <a:p>
            <a:pPr algn="just"/>
            <a:r>
              <a:rPr lang="es-ES" sz="2300" dirty="0">
                <a:latin typeface="Century Gothic" panose="020B0502020202020204" pitchFamily="34" charset="0"/>
              </a:rPr>
              <a:t>Ciberseguridad es la preservación de la confidencialidad e integridad de la información y de la disponibilidad y resiliencia de las redes y sistemas informáticos, con el objetivo de proteger a las personas, la sociedad, las organizaciones o las naciones de incidentes de ciberseguridad.</a:t>
            </a:r>
          </a:p>
          <a:p>
            <a:pPr algn="just"/>
            <a:endParaRPr lang="es-ES" sz="2300" dirty="0">
              <a:latin typeface="Century Gothic" panose="020B0502020202020204" pitchFamily="34" charset="0"/>
            </a:endParaRPr>
          </a:p>
          <a:p>
            <a:pPr algn="just"/>
            <a:r>
              <a:rPr lang="es-ES" sz="2300" dirty="0">
                <a:latin typeface="Century Gothic" panose="020B0502020202020204" pitchFamily="34" charset="0"/>
              </a:rPr>
              <a:t>La  resiliencia  en  ciberseguridad  es  la capacidad de una entidad para</a:t>
            </a:r>
            <a:endParaRPr lang="es-ES" sz="2100" dirty="0">
              <a:latin typeface="Century Gothic" panose="020B0502020202020204" pitchFamily="34" charset="0"/>
            </a:endParaRPr>
          </a:p>
        </p:txBody>
      </p:sp>
    </p:spTree>
    <p:extLst>
      <p:ext uri="{BB962C8B-B14F-4D97-AF65-F5344CB8AC3E}">
        <p14:creationId xmlns:p14="http://schemas.microsoft.com/office/powerpoint/2010/main" val="6555683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7DFD98F-30CC-6F94-09F5-8EDC74CADE7B}"/>
              </a:ext>
            </a:extLst>
          </p:cNvPr>
          <p:cNvSpPr txBox="1"/>
          <p:nvPr/>
        </p:nvSpPr>
        <p:spPr>
          <a:xfrm>
            <a:off x="834887" y="544879"/>
            <a:ext cx="10548730" cy="4832092"/>
          </a:xfrm>
          <a:prstGeom prst="rect">
            <a:avLst/>
          </a:prstGeom>
          <a:noFill/>
        </p:spPr>
        <p:txBody>
          <a:bodyPr wrap="square">
            <a:spAutoFit/>
          </a:bodyPr>
          <a:lstStyle/>
          <a:p>
            <a:pPr algn="just"/>
            <a:r>
              <a:rPr lang="es-ES" sz="2200" dirty="0">
                <a:latin typeface="Century Gothic" panose="020B0502020202020204" pitchFamily="34" charset="0"/>
              </a:rPr>
              <a:t>prevenir y resistir los incidentes de seguridad informática y para recuperarse de ellos.</a:t>
            </a:r>
          </a:p>
          <a:p>
            <a:pPr algn="just"/>
            <a:endParaRPr lang="es-ES" sz="2200" dirty="0">
              <a:latin typeface="Century Gothic" panose="020B0502020202020204" pitchFamily="34" charset="0"/>
            </a:endParaRPr>
          </a:p>
          <a:p>
            <a:pPr algn="just"/>
            <a:r>
              <a:rPr lang="es-ES" sz="2200" dirty="0">
                <a:solidFill>
                  <a:srgbClr val="FFC000"/>
                </a:solidFill>
                <a:latin typeface="Century Gothic" panose="020B0502020202020204" pitchFamily="34" charset="0"/>
              </a:rPr>
              <a:t>¿Qué es un ciberataque?</a:t>
            </a:r>
          </a:p>
          <a:p>
            <a:pPr algn="just"/>
            <a:endParaRPr lang="es-ES" sz="2200" dirty="0">
              <a:latin typeface="Century Gothic" panose="020B0502020202020204" pitchFamily="34" charset="0"/>
            </a:endParaRPr>
          </a:p>
          <a:p>
            <a:pPr algn="just"/>
            <a:r>
              <a:rPr lang="es-ES" sz="2200" dirty="0">
                <a:latin typeface="Century Gothic" panose="020B0502020202020204" pitchFamily="34" charset="0"/>
              </a:rPr>
              <a:t>Es un intento de destruir, exponer, alterar, deshabilitar, o exfiltrar (robar datos) u obtener acceso o hacer uso no autorizado de un activo informático (recursos tecnológicos de la información y comunicación).</a:t>
            </a:r>
          </a:p>
          <a:p>
            <a:pPr algn="just"/>
            <a:endParaRPr lang="es-ES" sz="2200" dirty="0">
              <a:latin typeface="Century Gothic" panose="020B0502020202020204" pitchFamily="34" charset="0"/>
            </a:endParaRPr>
          </a:p>
          <a:p>
            <a:pPr algn="just"/>
            <a:r>
              <a:rPr lang="es-ES" sz="2200" dirty="0">
                <a:solidFill>
                  <a:srgbClr val="FFC000"/>
                </a:solidFill>
                <a:latin typeface="Century Gothic" panose="020B0502020202020204" pitchFamily="34" charset="0"/>
              </a:rPr>
              <a:t>¿Qué es la Agencia Nacional de Ciberseguridad (ANCI)?</a:t>
            </a:r>
          </a:p>
          <a:p>
            <a:pPr algn="just"/>
            <a:endParaRPr lang="es-ES" sz="2200" dirty="0">
              <a:latin typeface="Century Gothic" panose="020B0502020202020204" pitchFamily="34" charset="0"/>
            </a:endParaRPr>
          </a:p>
          <a:p>
            <a:pPr algn="just"/>
            <a:r>
              <a:rPr lang="es-ES" sz="2200" dirty="0">
                <a:latin typeface="Century Gothic" panose="020B0502020202020204" pitchFamily="34" charset="0"/>
              </a:rPr>
              <a:t>La Agencia Nacional de Ciberseguridad se crea como un servicio público descentralizado, con personalidad jurídica y patrimonio propio, de carácter técnico y especializado. </a:t>
            </a:r>
          </a:p>
        </p:txBody>
      </p:sp>
    </p:spTree>
    <p:extLst>
      <p:ext uri="{BB962C8B-B14F-4D97-AF65-F5344CB8AC3E}">
        <p14:creationId xmlns:p14="http://schemas.microsoft.com/office/powerpoint/2010/main" val="14984327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7DFD98F-30CC-6F94-09F5-8EDC74CADE7B}"/>
              </a:ext>
            </a:extLst>
          </p:cNvPr>
          <p:cNvSpPr txBox="1"/>
          <p:nvPr/>
        </p:nvSpPr>
        <p:spPr>
          <a:xfrm>
            <a:off x="768626" y="674088"/>
            <a:ext cx="10654748" cy="5170646"/>
          </a:xfrm>
          <a:prstGeom prst="rect">
            <a:avLst/>
          </a:prstGeom>
          <a:noFill/>
        </p:spPr>
        <p:txBody>
          <a:bodyPr wrap="square">
            <a:spAutoFit/>
          </a:bodyPr>
          <a:lstStyle/>
          <a:p>
            <a:pPr algn="just"/>
            <a:r>
              <a:rPr lang="es-ES" sz="2200" dirty="0">
                <a:latin typeface="Century Gothic" panose="020B0502020202020204" pitchFamily="34" charset="0"/>
              </a:rPr>
              <a:t>Su objetivo será asesorar al Presidente o Presidenta de la República en materias propias de ciberseguridad, colaborar en la protección de los intereses nacionales en el ciberespacio, coordinar la actuación de las instituciones con competencia en materia de ciberseguridad, velar por la protección, promoción y respeto del derecho a la seguridad informática, y coordinar y supervisar la acción de los organismos de la Administración del Estado en materia de ciberseguridad.</a:t>
            </a:r>
          </a:p>
          <a:p>
            <a:pPr algn="just"/>
            <a:endParaRPr lang="es-ES" sz="2200" dirty="0">
              <a:latin typeface="Century Gothic" panose="020B0502020202020204" pitchFamily="34" charset="0"/>
            </a:endParaRPr>
          </a:p>
          <a:p>
            <a:pPr algn="just"/>
            <a:r>
              <a:rPr lang="es-ES" sz="2200" dirty="0">
                <a:latin typeface="Century Gothic" panose="020B0502020202020204" pitchFamily="34" charset="0"/>
              </a:rPr>
              <a:t>La Agencia se relacionará con el Presidente de la República por intermedio del Ministerio encargado de la seguridad pública. Tendrá domicilio en la ciudad de Santiago, sin perjuicio de contar con oficinas en otras macrozonas o regiones del país.</a:t>
            </a:r>
          </a:p>
          <a:p>
            <a:pPr algn="just"/>
            <a:endParaRPr lang="es-ES" sz="2200" dirty="0">
              <a:latin typeface="Century Gothic" panose="020B0502020202020204" pitchFamily="34" charset="0"/>
            </a:endParaRPr>
          </a:p>
          <a:p>
            <a:pPr algn="just"/>
            <a:r>
              <a:rPr lang="es-ES" sz="2200" dirty="0">
                <a:latin typeface="Century Gothic" panose="020B0502020202020204" pitchFamily="34" charset="0"/>
              </a:rPr>
              <a:t>La Agencia tendrá un director o directora nacional y un subdirector. Ambos nombramientos se harán con el Sistema de Alta Dirección Pública.</a:t>
            </a:r>
          </a:p>
        </p:txBody>
      </p:sp>
    </p:spTree>
    <p:extLst>
      <p:ext uri="{BB962C8B-B14F-4D97-AF65-F5344CB8AC3E}">
        <p14:creationId xmlns:p14="http://schemas.microsoft.com/office/powerpoint/2010/main" val="271382687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7DFD98F-30CC-6F94-09F5-8EDC74CADE7B}"/>
              </a:ext>
            </a:extLst>
          </p:cNvPr>
          <p:cNvSpPr txBox="1"/>
          <p:nvPr/>
        </p:nvSpPr>
        <p:spPr>
          <a:xfrm>
            <a:off x="917713" y="505122"/>
            <a:ext cx="10356574" cy="5847755"/>
          </a:xfrm>
          <a:prstGeom prst="rect">
            <a:avLst/>
          </a:prstGeom>
          <a:noFill/>
        </p:spPr>
        <p:txBody>
          <a:bodyPr wrap="square">
            <a:spAutoFit/>
          </a:bodyPr>
          <a:lstStyle/>
          <a:p>
            <a:pPr algn="just"/>
            <a:r>
              <a:rPr lang="es-ES" sz="2200" dirty="0">
                <a:solidFill>
                  <a:srgbClr val="FFC000"/>
                </a:solidFill>
                <a:latin typeface="Century Gothic" panose="020B0502020202020204" pitchFamily="34" charset="0"/>
              </a:rPr>
              <a:t>¿Qué se entiende en esta ley por Administración del Estado?</a:t>
            </a:r>
          </a:p>
          <a:p>
            <a:pPr algn="just"/>
            <a:endParaRPr lang="es-ES" sz="2200" dirty="0">
              <a:latin typeface="Century Gothic" panose="020B0502020202020204" pitchFamily="34" charset="0"/>
            </a:endParaRPr>
          </a:p>
          <a:p>
            <a:pPr algn="just"/>
            <a:r>
              <a:rPr lang="es-ES" sz="2200" dirty="0">
                <a:latin typeface="Century Gothic" panose="020B0502020202020204" pitchFamily="34" charset="0"/>
              </a:rPr>
              <a:t>Para la aplicación de esta ley, se entiende por Administración del Estado a los ministerios, las delegaciones presidenciales regionales y provinciales, los gobiernos regionales, las municipalidades, las Fuerzas Armadas, de Orden y Seguridad Pública, las empresas públicas creadas por ley, y los órganos y servicios públicos creados para el cumplimiento de la función administrativa. También las disposiciones de esta ley serán aplicables a las empresas del Estado y sociedades en que el Estado tenga participación accionaria superior al 50 por ciento o mayoría en el directorio.</a:t>
            </a:r>
          </a:p>
          <a:p>
            <a:pPr algn="just"/>
            <a:endParaRPr lang="es-ES" sz="2200" dirty="0">
              <a:latin typeface="Century Gothic" panose="020B0502020202020204" pitchFamily="34" charset="0"/>
            </a:endParaRPr>
          </a:p>
          <a:p>
            <a:pPr algn="just"/>
            <a:r>
              <a:rPr lang="es-ES" sz="2200" dirty="0">
                <a:solidFill>
                  <a:srgbClr val="FFC000"/>
                </a:solidFill>
                <a:latin typeface="Century Gothic" panose="020B0502020202020204" pitchFamily="34" charset="0"/>
              </a:rPr>
              <a:t>¿En qué ámbito se aplicará la ley?</a:t>
            </a:r>
          </a:p>
          <a:p>
            <a:pPr algn="just"/>
            <a:endParaRPr lang="es-ES" sz="2200" dirty="0">
              <a:latin typeface="Century Gothic" panose="020B0502020202020204" pitchFamily="34" charset="0"/>
            </a:endParaRPr>
          </a:p>
          <a:p>
            <a:pPr algn="just"/>
            <a:r>
              <a:rPr lang="es-ES" sz="2200" dirty="0">
                <a:latin typeface="Century Gothic" panose="020B0502020202020204" pitchFamily="34" charset="0"/>
              </a:rPr>
              <a:t>Se aplicará a las instituciones que presten servicios calificados como esenciales y a aquellas que sean calificadas como operadores de importancia vital. Esas entidades serán las obligadas a las disposiciones que establece la ley.</a:t>
            </a:r>
          </a:p>
        </p:txBody>
      </p:sp>
    </p:spTree>
    <p:extLst>
      <p:ext uri="{BB962C8B-B14F-4D97-AF65-F5344CB8AC3E}">
        <p14:creationId xmlns:p14="http://schemas.microsoft.com/office/powerpoint/2010/main" val="29433538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7DFD98F-30CC-6F94-09F5-8EDC74CADE7B}"/>
              </a:ext>
            </a:extLst>
          </p:cNvPr>
          <p:cNvSpPr txBox="1"/>
          <p:nvPr/>
        </p:nvSpPr>
        <p:spPr>
          <a:xfrm>
            <a:off x="917713" y="674400"/>
            <a:ext cx="10356574" cy="5509200"/>
          </a:xfrm>
          <a:prstGeom prst="rect">
            <a:avLst/>
          </a:prstGeom>
          <a:noFill/>
        </p:spPr>
        <p:txBody>
          <a:bodyPr wrap="square">
            <a:spAutoFit/>
          </a:bodyPr>
          <a:lstStyle/>
          <a:p>
            <a:pPr algn="just"/>
            <a:r>
              <a:rPr lang="es-ES" sz="2200" dirty="0">
                <a:solidFill>
                  <a:srgbClr val="FFC000"/>
                </a:solidFill>
                <a:latin typeface="Century Gothic" panose="020B0502020202020204" pitchFamily="34" charset="0"/>
              </a:rPr>
              <a:t>¿Cuáles son los servicios esenciales?</a:t>
            </a:r>
          </a:p>
          <a:p>
            <a:pPr algn="just"/>
            <a:endParaRPr lang="es-ES" sz="2200" dirty="0">
              <a:latin typeface="Century Gothic" panose="020B0502020202020204" pitchFamily="34" charset="0"/>
            </a:endParaRPr>
          </a:p>
          <a:p>
            <a:pPr algn="just"/>
            <a:r>
              <a:rPr lang="es-ES" sz="2200" dirty="0">
                <a:latin typeface="Century Gothic" panose="020B0502020202020204" pitchFamily="34" charset="0"/>
              </a:rPr>
              <a:t>Son servicios esenciales aquellos provistos por los organismos de la Administración del Estado y por el Coordinador Eléctrico Nacional y los prestados bajo concesión de servicio público.</a:t>
            </a:r>
          </a:p>
          <a:p>
            <a:pPr algn="just"/>
            <a:endParaRPr lang="es-ES" sz="2200" dirty="0">
              <a:latin typeface="Century Gothic" panose="020B0502020202020204" pitchFamily="34" charset="0"/>
            </a:endParaRPr>
          </a:p>
          <a:p>
            <a:pPr algn="just"/>
            <a:r>
              <a:rPr lang="es-ES" sz="2200" dirty="0">
                <a:latin typeface="Century Gothic" panose="020B0502020202020204" pitchFamily="34" charset="0"/>
              </a:rPr>
              <a:t>También son servicios esenciales los que prestan instituciones privadas que realizan las siguientes actividades: generación, transmisión o distribución eléctrica; transporte, almacenamiento o distribución de combustibles; suministro de agua potable o saneamiento; telecomunicaciones; infraestructura digital; servicios digitales y servicios de tecnología de la información gestionados por terceros; transporte terrestre, aéreo, ferroviario o marítimo, así como la operación de su infraestructura respectiva; bancos, servicios financieros y medios de pago; administración de prestaciones de seguridad social; servicios postales y de mensajería; prestación  institucional  de  salud  por  entidades  tales  como   hospitales,</a:t>
            </a:r>
          </a:p>
        </p:txBody>
      </p:sp>
    </p:spTree>
    <p:extLst>
      <p:ext uri="{BB962C8B-B14F-4D97-AF65-F5344CB8AC3E}">
        <p14:creationId xmlns:p14="http://schemas.microsoft.com/office/powerpoint/2010/main" val="33494988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7DFD98F-30CC-6F94-09F5-8EDC74CADE7B}"/>
              </a:ext>
            </a:extLst>
          </p:cNvPr>
          <p:cNvSpPr txBox="1"/>
          <p:nvPr/>
        </p:nvSpPr>
        <p:spPr>
          <a:xfrm>
            <a:off x="773596" y="580435"/>
            <a:ext cx="10644808" cy="5170646"/>
          </a:xfrm>
          <a:prstGeom prst="rect">
            <a:avLst/>
          </a:prstGeom>
          <a:noFill/>
        </p:spPr>
        <p:txBody>
          <a:bodyPr wrap="square">
            <a:spAutoFit/>
          </a:bodyPr>
          <a:lstStyle/>
          <a:p>
            <a:pPr algn="just"/>
            <a:r>
              <a:rPr lang="es-ES" sz="2200" dirty="0">
                <a:latin typeface="Century Gothic" panose="020B0502020202020204" pitchFamily="34" charset="0"/>
              </a:rPr>
              <a:t>clínicas, consultorios y centros médicos, y la producción y/o investigación de productos farmacéuticos.</a:t>
            </a:r>
          </a:p>
          <a:p>
            <a:pPr algn="just"/>
            <a:endParaRPr lang="es-ES" sz="2200" dirty="0">
              <a:latin typeface="Century Gothic" panose="020B0502020202020204" pitchFamily="34" charset="0"/>
            </a:endParaRPr>
          </a:p>
          <a:p>
            <a:pPr algn="just"/>
            <a:r>
              <a:rPr lang="es-ES" sz="2200" dirty="0">
                <a:latin typeface="Century Gothic" panose="020B0502020202020204" pitchFamily="34" charset="0"/>
              </a:rPr>
              <a:t>La Agencia podrá calificar otros servicios como esenciales mediante resolución fundada.</a:t>
            </a:r>
          </a:p>
          <a:p>
            <a:pPr algn="just"/>
            <a:endParaRPr lang="es-ES" sz="2200" dirty="0">
              <a:latin typeface="Century Gothic" panose="020B0502020202020204" pitchFamily="34" charset="0"/>
            </a:endParaRPr>
          </a:p>
          <a:p>
            <a:pPr algn="just"/>
            <a:r>
              <a:rPr lang="es-ES" sz="2200" dirty="0">
                <a:solidFill>
                  <a:srgbClr val="FFC000"/>
                </a:solidFill>
                <a:latin typeface="Century Gothic" panose="020B0502020202020204" pitchFamily="34" charset="0"/>
              </a:rPr>
              <a:t>¿Qué son los operadores de importancia vital?</a:t>
            </a:r>
          </a:p>
          <a:p>
            <a:pPr algn="just"/>
            <a:endParaRPr lang="es-ES" sz="2200" dirty="0">
              <a:latin typeface="Century Gothic" panose="020B0502020202020204" pitchFamily="34" charset="0"/>
            </a:endParaRPr>
          </a:p>
          <a:p>
            <a:pPr algn="just"/>
            <a:r>
              <a:rPr lang="es-ES" sz="2200" dirty="0">
                <a:latin typeface="Century Gothic" panose="020B0502020202020204" pitchFamily="34" charset="0"/>
              </a:rPr>
              <a:t>La Agencia podrá calificar como operadores de importancia vital a entidades que presten un servicio que dependa de las redes y sistemas informáticos.</a:t>
            </a:r>
          </a:p>
          <a:p>
            <a:pPr algn="just"/>
            <a:endParaRPr lang="es-ES" sz="2200" dirty="0">
              <a:latin typeface="Century Gothic" panose="020B0502020202020204" pitchFamily="34" charset="0"/>
            </a:endParaRPr>
          </a:p>
          <a:p>
            <a:pPr algn="just"/>
            <a:r>
              <a:rPr lang="es-ES" sz="2200" dirty="0">
                <a:latin typeface="Century Gothic" panose="020B0502020202020204" pitchFamily="34" charset="0"/>
              </a:rPr>
              <a:t>La Agencia deberá, al menos cada tres años, revisar y actualizar la calificación de operadores de importancia vital, mediante una resolución dictada por el director o la directora nacional.</a:t>
            </a:r>
          </a:p>
        </p:txBody>
      </p:sp>
    </p:spTree>
    <p:extLst>
      <p:ext uri="{BB962C8B-B14F-4D97-AF65-F5344CB8AC3E}">
        <p14:creationId xmlns:p14="http://schemas.microsoft.com/office/powerpoint/2010/main" val="792199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7DFD98F-30CC-6F94-09F5-8EDC74CADE7B}"/>
              </a:ext>
            </a:extLst>
          </p:cNvPr>
          <p:cNvSpPr txBox="1"/>
          <p:nvPr/>
        </p:nvSpPr>
        <p:spPr>
          <a:xfrm>
            <a:off x="773596" y="580435"/>
            <a:ext cx="10644808" cy="5847755"/>
          </a:xfrm>
          <a:prstGeom prst="rect">
            <a:avLst/>
          </a:prstGeom>
          <a:noFill/>
        </p:spPr>
        <p:txBody>
          <a:bodyPr wrap="square">
            <a:spAutoFit/>
          </a:bodyPr>
          <a:lstStyle/>
          <a:p>
            <a:pPr algn="just"/>
            <a:r>
              <a:rPr lang="es-ES" sz="2200" dirty="0">
                <a:solidFill>
                  <a:srgbClr val="FFC000"/>
                </a:solidFill>
                <a:latin typeface="Century Gothic" panose="020B0502020202020204" pitchFamily="34" charset="0"/>
              </a:rPr>
              <a:t>¿Qué es el CSIRT?</a:t>
            </a:r>
          </a:p>
          <a:p>
            <a:pPr algn="just"/>
            <a:endParaRPr lang="es-ES" sz="2200" dirty="0">
              <a:latin typeface="Century Gothic" panose="020B0502020202020204" pitchFamily="34" charset="0"/>
            </a:endParaRPr>
          </a:p>
          <a:p>
            <a:pPr algn="just"/>
            <a:r>
              <a:rPr lang="es-ES" sz="2200" dirty="0">
                <a:latin typeface="Century Gothic" panose="020B0502020202020204" pitchFamily="34" charset="0"/>
              </a:rPr>
              <a:t>Es el Equipo de Respuesta ante Incidentes de Seguridad Informática. La sigla CSIRT se debe a que en inglés es </a:t>
            </a:r>
            <a:r>
              <a:rPr lang="es-ES" sz="2200" dirty="0" err="1">
                <a:latin typeface="Century Gothic" panose="020B0502020202020204" pitchFamily="34" charset="0"/>
              </a:rPr>
              <a:t>Computer</a:t>
            </a:r>
            <a:r>
              <a:rPr lang="es-ES" sz="2200" dirty="0">
                <a:latin typeface="Century Gothic" panose="020B0502020202020204" pitchFamily="34" charset="0"/>
              </a:rPr>
              <a:t> Security </a:t>
            </a:r>
            <a:r>
              <a:rPr lang="es-ES" sz="2200" dirty="0" err="1">
                <a:latin typeface="Century Gothic" panose="020B0502020202020204" pitchFamily="34" charset="0"/>
              </a:rPr>
              <a:t>Incident</a:t>
            </a:r>
            <a:r>
              <a:rPr lang="es-ES" sz="2200" dirty="0">
                <a:latin typeface="Century Gothic" panose="020B0502020202020204" pitchFamily="34" charset="0"/>
              </a:rPr>
              <a:t> Response </a:t>
            </a:r>
            <a:r>
              <a:rPr lang="es-ES" sz="2200" dirty="0" err="1">
                <a:latin typeface="Century Gothic" panose="020B0502020202020204" pitchFamily="34" charset="0"/>
              </a:rPr>
              <a:t>Team</a:t>
            </a:r>
            <a:r>
              <a:rPr lang="es-ES" sz="2200" dirty="0">
                <a:latin typeface="Century Gothic" panose="020B0502020202020204" pitchFamily="34" charset="0"/>
              </a:rPr>
              <a:t>.</a:t>
            </a:r>
          </a:p>
          <a:p>
            <a:pPr algn="just"/>
            <a:endParaRPr lang="es-ES" sz="2200" dirty="0">
              <a:latin typeface="Century Gothic" panose="020B0502020202020204" pitchFamily="34" charset="0"/>
            </a:endParaRPr>
          </a:p>
          <a:p>
            <a:pPr algn="just"/>
            <a:r>
              <a:rPr lang="es-ES" sz="2200" dirty="0">
                <a:latin typeface="Century Gothic" panose="020B0502020202020204" pitchFamily="34" charset="0"/>
              </a:rPr>
              <a:t>A través de los CSIRT se busca prevenir, detectar, gestionar y responder a incidentes de ciberseguridad o ciberataques, en forma rápida y efectiva.</a:t>
            </a:r>
          </a:p>
          <a:p>
            <a:pPr algn="just"/>
            <a:endParaRPr lang="es-ES" sz="2200" dirty="0">
              <a:latin typeface="Century Gothic" panose="020B0502020202020204" pitchFamily="34" charset="0"/>
            </a:endParaRPr>
          </a:p>
          <a:p>
            <a:pPr algn="just"/>
            <a:r>
              <a:rPr lang="es-ES" sz="2200" dirty="0">
                <a:solidFill>
                  <a:srgbClr val="FFC000"/>
                </a:solidFill>
                <a:latin typeface="Century Gothic" panose="020B0502020202020204" pitchFamily="34" charset="0"/>
              </a:rPr>
              <a:t>¿Qué funciones tiene el Equipo Nacional de Respuesta a Incidentes de Seguridad Informática?</a:t>
            </a:r>
          </a:p>
          <a:p>
            <a:pPr algn="just"/>
            <a:endParaRPr lang="es-ES" sz="2200" dirty="0">
              <a:latin typeface="Century Gothic" panose="020B0502020202020204" pitchFamily="34" charset="0"/>
            </a:endParaRPr>
          </a:p>
          <a:p>
            <a:pPr algn="just"/>
            <a:r>
              <a:rPr lang="es-ES" sz="2200" dirty="0">
                <a:latin typeface="Century Gothic" panose="020B0502020202020204" pitchFamily="34" charset="0"/>
              </a:rPr>
              <a:t>Es una entidad que se crea dentro de la Agencia Nacional de Ciberseguridad. Sus funciones son:</a:t>
            </a:r>
          </a:p>
          <a:p>
            <a:pPr algn="just"/>
            <a:endParaRPr lang="es-ES" sz="2200" dirty="0">
              <a:latin typeface="Century Gothic" panose="020B0502020202020204" pitchFamily="34" charset="0"/>
            </a:endParaRPr>
          </a:p>
          <a:p>
            <a:pPr marL="457200" indent="-457200" algn="just">
              <a:buFont typeface="+mj-lt"/>
              <a:buAutoNum type="alphaLcParenR"/>
            </a:pPr>
            <a:r>
              <a:rPr lang="es-ES" sz="2200" dirty="0">
                <a:latin typeface="Century Gothic" panose="020B0502020202020204" pitchFamily="34" charset="0"/>
              </a:rPr>
              <a:t>Responder ante ciberataques o incidentes de ciberseguridad, cuando sean de efecto significativo.</a:t>
            </a:r>
          </a:p>
        </p:txBody>
      </p:sp>
    </p:spTree>
    <p:extLst>
      <p:ext uri="{BB962C8B-B14F-4D97-AF65-F5344CB8AC3E}">
        <p14:creationId xmlns:p14="http://schemas.microsoft.com/office/powerpoint/2010/main" val="10110138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Profundidad">
  <a:themeElements>
    <a:clrScheme name="Profundidad">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Profundidad">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rofundidad">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Profundidad</Template>
  <TotalTime>1026</TotalTime>
  <Words>2158</Words>
  <Application>Microsoft Office PowerPoint</Application>
  <PresentationFormat>Panorámica</PresentationFormat>
  <Paragraphs>153</Paragraphs>
  <Slides>19</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19</vt:i4>
      </vt:variant>
    </vt:vector>
  </HeadingPairs>
  <TitlesOfParts>
    <vt:vector size="24" baseType="lpstr">
      <vt:lpstr>Arial</vt:lpstr>
      <vt:lpstr>Century Gothic</vt:lpstr>
      <vt:lpstr>Corbel</vt:lpstr>
      <vt:lpstr>Wingdings</vt:lpstr>
      <vt:lpstr>Profundidad</vt:lpstr>
      <vt:lpstr>Normativas, Políticas y Procedimiento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Lautaro Cabezas</dc:creator>
  <cp:lastModifiedBy>Lautaro Cabezas</cp:lastModifiedBy>
  <cp:revision>92</cp:revision>
  <dcterms:created xsi:type="dcterms:W3CDTF">2024-06-15T19:30:41Z</dcterms:created>
  <dcterms:modified xsi:type="dcterms:W3CDTF">2024-12-01T03:31:06Z</dcterms:modified>
</cp:coreProperties>
</file>