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98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90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176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371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1725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05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4432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790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699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41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775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828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666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604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232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996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7317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irt.gob.cl/vulnerabilidades/" TargetMode="External"/><Relationship Id="rId2" Type="http://schemas.openxmlformats.org/officeDocument/2006/relationships/hyperlink" Target="https://www.csirt.gob.cl/alertas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csirt.gob.cl/recomendacione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2F34F-7582-DA68-C874-EE7CCFAB7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391" y="2661064"/>
            <a:ext cx="4731027" cy="2015056"/>
          </a:xfrm>
        </p:spPr>
        <p:txBody>
          <a:bodyPr>
            <a:normAutofit/>
          </a:bodyPr>
          <a:lstStyle/>
          <a:p>
            <a:pPr algn="just"/>
            <a:r>
              <a:rPr lang="es-CL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Impacto de los incidentes de ciberseguridad en servicios públicos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7A7A7CA-9AE5-E7FA-0EF8-B8C93C8C4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264" y="2092342"/>
            <a:ext cx="4062827" cy="31525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16066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7DFD98F-30CC-6F94-09F5-8EDC74CADE7B}"/>
              </a:ext>
            </a:extLst>
          </p:cNvPr>
          <p:cNvSpPr txBox="1"/>
          <p:nvPr/>
        </p:nvSpPr>
        <p:spPr>
          <a:xfrm>
            <a:off x="917713" y="629842"/>
            <a:ext cx="10356574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3. Impacto de los incidentes de ciberseguridad en servicios públicos</a:t>
            </a:r>
          </a:p>
          <a:p>
            <a:pPr algn="just"/>
            <a:endParaRPr lang="es-ES" sz="2100" dirty="0">
              <a:latin typeface="Century Gothic" panose="020B0502020202020204" pitchFamily="34" charset="0"/>
            </a:endParaRPr>
          </a:p>
          <a:p>
            <a:pPr algn="just"/>
            <a:r>
              <a:rPr lang="es-ES" sz="24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Alerta de seguridad cibernética: incidente en servicio público</a:t>
            </a:r>
          </a:p>
          <a:p>
            <a:pPr algn="just"/>
            <a:endParaRPr lang="es-ES" sz="2300" b="1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ES" sz="2300" b="1" u="sng" dirty="0">
                <a:solidFill>
                  <a:srgbClr val="FFFF00"/>
                </a:solidFill>
                <a:latin typeface="Century Gothic" panose="020B0502020202020204" pitchFamily="34" charset="0"/>
              </a:rPr>
              <a:t>Caso 1</a:t>
            </a:r>
            <a:r>
              <a:rPr lang="es-ES" sz="23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:</a:t>
            </a:r>
            <a:r>
              <a:rPr lang="es-ES" sz="2300" dirty="0">
                <a:latin typeface="Century Gothic" panose="020B0502020202020204" pitchFamily="34" charset="0"/>
              </a:rPr>
              <a:t> El Equipo de Respuesta ante Incidentes de Seguridad Informática, CSIRT de Gobierno, informa sobre un incidente en progreso que afecta a un servicio del gobierno, durante la jornada del jueves 25 de agosto, el cual ha interrumpido el funcionamiento de sus sistemas y servicios en línea.</a:t>
            </a:r>
          </a:p>
          <a:p>
            <a:pPr algn="just"/>
            <a:endParaRPr lang="es-ES" sz="2200" dirty="0">
              <a:latin typeface="Century Gothic" panose="020B0502020202020204" pitchFamily="34" charset="0"/>
            </a:endParaRPr>
          </a:p>
          <a:p>
            <a:pPr algn="just"/>
            <a:r>
              <a:rPr lang="es-ES" sz="2200" dirty="0">
                <a:latin typeface="Century Gothic" panose="020B0502020202020204" pitchFamily="34" charset="0"/>
              </a:rPr>
              <a:t>La naturaleza del incidente corresponde a un </a:t>
            </a:r>
            <a:r>
              <a:rPr lang="es-ES" sz="2200" dirty="0" err="1">
                <a:latin typeface="Century Gothic" panose="020B0502020202020204" pitchFamily="34" charset="0"/>
              </a:rPr>
              <a:t>ransomware</a:t>
            </a:r>
            <a:r>
              <a:rPr lang="es-ES" sz="2200" dirty="0">
                <a:latin typeface="Century Gothic" panose="020B0502020202020204" pitchFamily="34" charset="0"/>
              </a:rPr>
              <a:t> que afectó servidores Microsoft y VMware </a:t>
            </a:r>
            <a:r>
              <a:rPr lang="es-ES" sz="2200" dirty="0" err="1">
                <a:latin typeface="Century Gothic" panose="020B0502020202020204" pitchFamily="34" charset="0"/>
              </a:rPr>
              <a:t>ESXi</a:t>
            </a:r>
            <a:r>
              <a:rPr lang="es-ES" sz="2200" dirty="0">
                <a:latin typeface="Century Gothic" panose="020B0502020202020204" pitchFamily="34" charset="0"/>
              </a:rPr>
              <a:t> en redes corporativas de la institución. El </a:t>
            </a:r>
            <a:r>
              <a:rPr lang="es-ES" sz="2200" dirty="0" err="1">
                <a:latin typeface="Century Gothic" panose="020B0502020202020204" pitchFamily="34" charset="0"/>
              </a:rPr>
              <a:t>ransomware</a:t>
            </a:r>
            <a:r>
              <a:rPr lang="es-ES" sz="2200" dirty="0">
                <a:latin typeface="Century Gothic" panose="020B0502020202020204" pitchFamily="34" charset="0"/>
              </a:rPr>
              <a:t> es un tipo de malware que retiene datos y dispositivos como rehenes hasta que se paga un rescate. El </a:t>
            </a:r>
            <a:r>
              <a:rPr lang="es-ES" sz="2200" dirty="0" err="1">
                <a:latin typeface="Century Gothic" panose="020B0502020202020204" pitchFamily="34" charset="0"/>
              </a:rPr>
              <a:t>ransomware</a:t>
            </a:r>
            <a:r>
              <a:rPr lang="es-ES" sz="2200" dirty="0">
                <a:latin typeface="Century Gothic" panose="020B0502020202020204" pitchFamily="34" charset="0"/>
              </a:rPr>
              <a:t> en cuestión tiene la capacidad de detener todas las máquinas virtuales en ejecución y cifrar archivos relacionados con las máquinas virtuales.</a:t>
            </a:r>
          </a:p>
        </p:txBody>
      </p:sp>
    </p:spTree>
    <p:extLst>
      <p:ext uri="{BB962C8B-B14F-4D97-AF65-F5344CB8AC3E}">
        <p14:creationId xmlns:p14="http://schemas.microsoft.com/office/powerpoint/2010/main" val="272468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7DFD98F-30CC-6F94-09F5-8EDC74CADE7B}"/>
              </a:ext>
            </a:extLst>
          </p:cNvPr>
          <p:cNvSpPr txBox="1"/>
          <p:nvPr/>
        </p:nvSpPr>
        <p:spPr>
          <a:xfrm>
            <a:off x="755374" y="598728"/>
            <a:ext cx="10634869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300" dirty="0">
                <a:latin typeface="Century Gothic" panose="020B0502020202020204" pitchFamily="34" charset="0"/>
              </a:rPr>
              <a:t>Como resultado de la infección, los archivos asumen la extensión “.</a:t>
            </a:r>
            <a:r>
              <a:rPr lang="es-ES" sz="2300" dirty="0" err="1">
                <a:latin typeface="Century Gothic" panose="020B0502020202020204" pitchFamily="34" charset="0"/>
              </a:rPr>
              <a:t>crypt</a:t>
            </a:r>
            <a:r>
              <a:rPr lang="es-ES" sz="2300" dirty="0">
                <a:latin typeface="Century Gothic" panose="020B0502020202020204" pitchFamily="34" charset="0"/>
              </a:rPr>
              <a:t>”. Posteriormente, el atacante toma control completo del sistema de la víctima y deja un mensaje de rescate informando la cantidad de datos secuestrados, ofreciendo un canal de comunicación y un ID específico para contactarse con ellos. El atacante da un plazo de tres días para comunicarse, de lo contrario amenaza con impedir que los datos sean accesibles para la organización y poner estos activos a la venta a terceros en la </a:t>
            </a:r>
            <a:r>
              <a:rPr lang="es-ES" sz="2300" dirty="0" err="1">
                <a:latin typeface="Century Gothic" panose="020B0502020202020204" pitchFamily="34" charset="0"/>
              </a:rPr>
              <a:t>darkweb</a:t>
            </a:r>
            <a:r>
              <a:rPr lang="es-ES" sz="2300" dirty="0"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es-ES" sz="2300" dirty="0">
              <a:latin typeface="Century Gothic" panose="020B0502020202020204" pitchFamily="34" charset="0"/>
            </a:endParaRPr>
          </a:p>
          <a:p>
            <a:pPr algn="just"/>
            <a:r>
              <a:rPr lang="es-ES" sz="2300" dirty="0">
                <a:latin typeface="Century Gothic" panose="020B0502020202020204" pitchFamily="34" charset="0"/>
              </a:rPr>
              <a:t>El </a:t>
            </a:r>
            <a:r>
              <a:rPr lang="es-ES" sz="2300" dirty="0" err="1">
                <a:latin typeface="Century Gothic" panose="020B0502020202020204" pitchFamily="34" charset="0"/>
              </a:rPr>
              <a:t>ransomware</a:t>
            </a:r>
            <a:r>
              <a:rPr lang="es-ES" sz="2300" dirty="0">
                <a:latin typeface="Century Gothic" panose="020B0502020202020204" pitchFamily="34" charset="0"/>
              </a:rPr>
              <a:t> utilizaría el algoritmo de cifrado de clave pública </a:t>
            </a:r>
            <a:r>
              <a:rPr lang="es-ES" sz="2300" dirty="0" err="1">
                <a:latin typeface="Century Gothic" panose="020B0502020202020204" pitchFamily="34" charset="0"/>
              </a:rPr>
              <a:t>NTRUEncrypt</a:t>
            </a:r>
            <a:r>
              <a:rPr lang="es-ES" sz="2300" dirty="0">
                <a:latin typeface="Century Gothic" panose="020B0502020202020204" pitchFamily="34" charset="0"/>
              </a:rPr>
              <a:t>, dirigido a archivos de registro (.log), archivos ejecutables (.exe), archivos de bibliotecas dinámicas (.</a:t>
            </a:r>
            <a:r>
              <a:rPr lang="es-ES" sz="2300" dirty="0" err="1">
                <a:latin typeface="Century Gothic" panose="020B0502020202020204" pitchFamily="34" charset="0"/>
              </a:rPr>
              <a:t>dll</a:t>
            </a:r>
            <a:r>
              <a:rPr lang="es-ES" sz="2300" dirty="0">
                <a:latin typeface="Century Gothic" panose="020B0502020202020204" pitchFamily="34" charset="0"/>
              </a:rPr>
              <a:t>), archivos de intercambio (.</a:t>
            </a:r>
            <a:r>
              <a:rPr lang="es-ES" sz="2300" dirty="0" err="1">
                <a:latin typeface="Century Gothic" panose="020B0502020202020204" pitchFamily="34" charset="0"/>
              </a:rPr>
              <a:t>vswp</a:t>
            </a:r>
            <a:r>
              <a:rPr lang="es-ES" sz="2300" dirty="0">
                <a:latin typeface="Century Gothic" panose="020B0502020202020204" pitchFamily="34" charset="0"/>
              </a:rPr>
              <a:t>), discos virtuales (.</a:t>
            </a:r>
            <a:r>
              <a:rPr lang="es-ES" sz="2300" dirty="0" err="1">
                <a:latin typeface="Century Gothic" panose="020B0502020202020204" pitchFamily="34" charset="0"/>
              </a:rPr>
              <a:t>vmdk</a:t>
            </a:r>
            <a:r>
              <a:rPr lang="es-ES" sz="2300" dirty="0">
                <a:latin typeface="Century Gothic" panose="020B0502020202020204" pitchFamily="34" charset="0"/>
              </a:rPr>
              <a:t>), archivos de instantáneas (.</a:t>
            </a:r>
            <a:r>
              <a:rPr lang="es-ES" sz="2300" dirty="0" err="1">
                <a:latin typeface="Century Gothic" panose="020B0502020202020204" pitchFamily="34" charset="0"/>
              </a:rPr>
              <a:t>vmsn</a:t>
            </a:r>
            <a:r>
              <a:rPr lang="es-ES" sz="2300" dirty="0">
                <a:latin typeface="Century Gothic" panose="020B0502020202020204" pitchFamily="34" charset="0"/>
              </a:rPr>
              <a:t>) y archivos de memoria (.</a:t>
            </a:r>
            <a:r>
              <a:rPr lang="es-ES" sz="2300" dirty="0" err="1">
                <a:latin typeface="Century Gothic" panose="020B0502020202020204" pitchFamily="34" charset="0"/>
              </a:rPr>
              <a:t>vmem</a:t>
            </a:r>
            <a:r>
              <a:rPr lang="es-ES" sz="2300" dirty="0">
                <a:latin typeface="Century Gothic" panose="020B0502020202020204" pitchFamily="34" charset="0"/>
              </a:rPr>
              <a:t>) de máquinas virtuales, entre otros.</a:t>
            </a:r>
            <a:endParaRPr lang="es-ES" sz="21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56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7DFD98F-30CC-6F94-09F5-8EDC74CADE7B}"/>
              </a:ext>
            </a:extLst>
          </p:cNvPr>
          <p:cNvSpPr txBox="1"/>
          <p:nvPr/>
        </p:nvSpPr>
        <p:spPr>
          <a:xfrm>
            <a:off x="834887" y="544879"/>
            <a:ext cx="10548730" cy="570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latin typeface="Century Gothic" panose="020B0502020202020204" pitchFamily="34" charset="0"/>
              </a:rPr>
              <a:t>Así, el programa malicioso que ha realizado el </a:t>
            </a:r>
            <a:r>
              <a:rPr lang="es-ES" sz="2200" dirty="0" err="1">
                <a:latin typeface="Century Gothic" panose="020B0502020202020204" pitchFamily="34" charset="0"/>
              </a:rPr>
              <a:t>ransomware</a:t>
            </a:r>
            <a:r>
              <a:rPr lang="es-ES" sz="2200" dirty="0">
                <a:latin typeface="Century Gothic" panose="020B0502020202020204" pitchFamily="34" charset="0"/>
              </a:rPr>
              <a:t> cuenta también con características de </a:t>
            </a:r>
            <a:r>
              <a:rPr lang="es-ES" sz="2200" dirty="0" err="1">
                <a:latin typeface="Century Gothic" panose="020B0502020202020204" pitchFamily="34" charset="0"/>
              </a:rPr>
              <a:t>infostealer</a:t>
            </a:r>
            <a:r>
              <a:rPr lang="es-ES" sz="2200" dirty="0">
                <a:latin typeface="Century Gothic" panose="020B0502020202020204" pitchFamily="34" charset="0"/>
              </a:rPr>
              <a:t>:</a:t>
            </a:r>
          </a:p>
          <a:p>
            <a:pPr algn="just"/>
            <a:endParaRPr lang="es-ES" sz="2200" dirty="0">
              <a:latin typeface="Century Gothic" panose="020B0502020202020204" pitchFamily="34" charset="0"/>
            </a:endParaRPr>
          </a:p>
          <a:p>
            <a:pPr marL="342900" indent="-342900" algn="just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Roba credenciales desde los navegadores</a:t>
            </a:r>
          </a:p>
          <a:p>
            <a:pPr marL="342900" indent="-342900" algn="just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Enumera dispositivos de extracción como HDD y pendrives</a:t>
            </a:r>
          </a:p>
          <a:p>
            <a:pPr marL="342900" indent="-342900" algn="just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Posee capacidades de evasión de antivirus con </a:t>
            </a:r>
            <a:r>
              <a:rPr lang="es-ES" sz="2200" dirty="0" err="1">
                <a:latin typeface="Century Gothic" panose="020B0502020202020204" pitchFamily="34" charset="0"/>
              </a:rPr>
              <a:t>timeout</a:t>
            </a:r>
            <a:r>
              <a:rPr lang="es-ES" sz="2200" dirty="0">
                <a:latin typeface="Century Gothic" panose="020B0502020202020204" pitchFamily="34" charset="0"/>
              </a:rPr>
              <a:t>.</a:t>
            </a:r>
          </a:p>
          <a:p>
            <a:pPr algn="just">
              <a:spcAft>
                <a:spcPts val="900"/>
              </a:spcAft>
            </a:pPr>
            <a:endParaRPr lang="es-ES" sz="1000" dirty="0">
              <a:latin typeface="Century Gothic" panose="020B0502020202020204" pitchFamily="34" charset="0"/>
            </a:endParaRPr>
          </a:p>
          <a:p>
            <a:pPr algn="just">
              <a:spcAft>
                <a:spcPts val="900"/>
              </a:spcAft>
            </a:pPr>
            <a:r>
              <a:rPr lang="es-ES" sz="2200" dirty="0">
                <a:solidFill>
                  <a:srgbClr val="FFC000"/>
                </a:solidFill>
                <a:latin typeface="Century Gothic" panose="020B0502020202020204" pitchFamily="34" charset="0"/>
              </a:rPr>
              <a:t>Cambio de los nombres de los archivos al encriptar:</a:t>
            </a:r>
          </a:p>
          <a:p>
            <a:pPr algn="just">
              <a:spcAft>
                <a:spcPts val="900"/>
              </a:spcAft>
            </a:pPr>
            <a:endParaRPr lang="es-ES" sz="1000" dirty="0">
              <a:latin typeface="Century Gothic" panose="020B0502020202020204" pitchFamily="34" charset="0"/>
            </a:endParaRPr>
          </a:p>
          <a:p>
            <a:pPr algn="just">
              <a:spcAft>
                <a:spcPts val="900"/>
              </a:spcAft>
            </a:pPr>
            <a:r>
              <a:rPr lang="es-ES" sz="2200" dirty="0">
                <a:latin typeface="Century Gothic" panose="020B0502020202020204" pitchFamily="34" charset="0"/>
              </a:rPr>
              <a:t>C:\Users\Admin\Pictures\DebugSelect.raw  C:\Users\Admin\Pictures\DebugSelect.raw.crypt</a:t>
            </a:r>
          </a:p>
          <a:p>
            <a:pPr algn="just">
              <a:spcAft>
                <a:spcPts val="900"/>
              </a:spcAft>
            </a:pPr>
            <a:endParaRPr lang="es-ES" sz="2200" dirty="0">
              <a:latin typeface="Century Gothic" panose="020B0502020202020204" pitchFamily="34" charset="0"/>
            </a:endParaRPr>
          </a:p>
          <a:p>
            <a:pPr algn="just">
              <a:spcAft>
                <a:spcPts val="900"/>
              </a:spcAft>
            </a:pPr>
            <a:r>
              <a:rPr lang="es-ES" sz="2200" dirty="0">
                <a:solidFill>
                  <a:srgbClr val="FFC000"/>
                </a:solidFill>
                <a:latin typeface="Century Gothic" panose="020B0502020202020204" pitchFamily="34" charset="0"/>
              </a:rPr>
              <a:t>Tácticas empleadas según la clasificación de Mitre ATT&amp;CK</a:t>
            </a:r>
          </a:p>
          <a:p>
            <a:pPr algn="just">
              <a:spcAft>
                <a:spcPts val="900"/>
              </a:spcAft>
            </a:pPr>
            <a:endParaRPr lang="es-ES" sz="600" dirty="0">
              <a:latin typeface="Century Gothic" panose="020B0502020202020204" pitchFamily="34" charset="0"/>
            </a:endParaRPr>
          </a:p>
          <a:p>
            <a:pPr algn="just">
              <a:spcAft>
                <a:spcPts val="900"/>
              </a:spcAft>
            </a:pPr>
            <a:r>
              <a:rPr lang="es-ES" sz="2200" dirty="0">
                <a:latin typeface="Century Gothic" panose="020B0502020202020204" pitchFamily="34" charset="0"/>
              </a:rPr>
              <a:t>El CSIRT  de  Gobierno quiere alertar a la comunidad del Estado y entidades</a:t>
            </a:r>
          </a:p>
        </p:txBody>
      </p:sp>
    </p:spTree>
    <p:extLst>
      <p:ext uri="{BB962C8B-B14F-4D97-AF65-F5344CB8AC3E}">
        <p14:creationId xmlns:p14="http://schemas.microsoft.com/office/powerpoint/2010/main" val="149843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7DFD98F-30CC-6F94-09F5-8EDC74CADE7B}"/>
              </a:ext>
            </a:extLst>
          </p:cNvPr>
          <p:cNvSpPr txBox="1"/>
          <p:nvPr/>
        </p:nvSpPr>
        <p:spPr>
          <a:xfrm>
            <a:off x="768626" y="674088"/>
            <a:ext cx="10654748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latin typeface="Century Gothic" panose="020B0502020202020204" pitchFamily="34" charset="0"/>
              </a:rPr>
              <a:t>en convenio de colaboración para que pongan especial atención sobre esta amenaza y para que sigan, al menos, las siguientes recomendaciones:</a:t>
            </a:r>
          </a:p>
          <a:p>
            <a:pPr algn="just"/>
            <a:endParaRPr lang="es-ES" sz="2200" dirty="0">
              <a:latin typeface="Century Gothic" panose="020B0502020202020204" pitchFamily="34" charset="0"/>
            </a:endParaRPr>
          </a:p>
          <a:p>
            <a:pPr marL="457200" indent="-457200" algn="just">
              <a:spcAft>
                <a:spcPts val="1400"/>
              </a:spcAft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Asegurar que todos los componentes de sus sistemas (PC y servidores) estén protegidos por programas antivirus, antimalware y firewall con sus licencias vigentes.</a:t>
            </a:r>
            <a:endParaRPr lang="es-ES" sz="2000" dirty="0">
              <a:latin typeface="Century Gothic" panose="020B0502020202020204" pitchFamily="34" charset="0"/>
            </a:endParaRPr>
          </a:p>
          <a:p>
            <a:pPr marL="457200" indent="-457200" algn="just">
              <a:spcAft>
                <a:spcPts val="1400"/>
              </a:spcAft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Revisar que sus activos de VMware y Microsoft se encuentren actualizados y protegidos.</a:t>
            </a:r>
          </a:p>
          <a:p>
            <a:pPr marL="457200" indent="-457200" algn="just">
              <a:spcAft>
                <a:spcPts val="1400"/>
              </a:spcAft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Chequear periódicamente que todo su software esté actualizado.</a:t>
            </a:r>
          </a:p>
          <a:p>
            <a:pPr marL="457200" indent="-457200" algn="just">
              <a:spcAft>
                <a:spcPts val="1400"/>
              </a:spcAft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Contar con respaldos para sus datos y procesos más importantes, los que deben estar separados (en el mejor de los casos, incluso físicamente) de los activos que respaldan y protegidos adecuadamente con firewalls y protocolos de seguridad.</a:t>
            </a:r>
          </a:p>
        </p:txBody>
      </p:sp>
    </p:spTree>
    <p:extLst>
      <p:ext uri="{BB962C8B-B14F-4D97-AF65-F5344CB8AC3E}">
        <p14:creationId xmlns:p14="http://schemas.microsoft.com/office/powerpoint/2010/main" val="271382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6C514-BD8D-B401-E1A4-68CED1684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20FFE21B-8C03-6C67-2E30-95B12D69356B}"/>
              </a:ext>
            </a:extLst>
          </p:cNvPr>
          <p:cNvSpPr txBox="1"/>
          <p:nvPr/>
        </p:nvSpPr>
        <p:spPr>
          <a:xfrm>
            <a:off x="768626" y="505122"/>
            <a:ext cx="1065474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300" dirty="0">
                <a:latin typeface="Century Gothic" panose="020B0502020202020204" pitchFamily="34" charset="0"/>
              </a:rPr>
              <a:t>Reforzar la concientización de los funcionarios sobre la importancia de desconfiar de los correos electrónicos que reciben, especialmente si incluyen archivos adjuntos, y que informen a los encargados de ciberseguridad si alguien recibe un correo sospechoso.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ES" sz="23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300" dirty="0">
                <a:latin typeface="Century Gothic" panose="020B0502020202020204" pitchFamily="34" charset="0"/>
              </a:rPr>
              <a:t>Verificar y fortalecer las configuraciones de sus servicios antispam, ya que los correos electrónicos son la principal vía de acceso de programas maliciosos.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ES" sz="23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300" dirty="0">
                <a:latin typeface="Century Gothic" panose="020B0502020202020204" pitchFamily="34" charset="0"/>
              </a:rPr>
              <a:t>Implementar la segmentación de la red y controlar los privilegios de los usuarios para ajustarse a sus requerimientos.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ES" sz="23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300" dirty="0">
                <a:latin typeface="Century Gothic" panose="020B0502020202020204" pitchFamily="34" charset="0"/>
              </a:rPr>
              <a:t>Recordar que de enfrentarse a un incidente de ciberseguridad deben informar al CSIRT de Gobierno.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ES" sz="2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60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77C408-49CE-3CA8-9E12-C06F1521E5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5D3E6399-004B-5582-FB15-CF478266C9DB}"/>
              </a:ext>
            </a:extLst>
          </p:cNvPr>
          <p:cNvSpPr txBox="1"/>
          <p:nvPr/>
        </p:nvSpPr>
        <p:spPr>
          <a:xfrm>
            <a:off x="768626" y="505122"/>
            <a:ext cx="10654748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Revisar periódicamente las alertas que publica el CSIRT de Gobierno sobre las nuevas campañas de phishing y malware que detectamos: </a:t>
            </a:r>
            <a:r>
              <a:rPr lang="es-ES" sz="2200" dirty="0">
                <a:latin typeface="Century Gothic" panose="020B0502020202020204" pitchFamily="34" charset="0"/>
                <a:hlinkClick r:id="rId2"/>
              </a:rPr>
              <a:t>https://www.csirt.gob.cl/alertas/</a:t>
            </a:r>
            <a:endParaRPr lang="es-ES" sz="22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ES" sz="22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Informarse todos los días de nuevas vulnerabilidades de importancia en programas de uso frecuente en nuestro país en </a:t>
            </a:r>
            <a:r>
              <a:rPr lang="es-ES" sz="2200" dirty="0">
                <a:latin typeface="Century Gothic" panose="020B0502020202020204" pitchFamily="34" charset="0"/>
                <a:hlinkClick r:id="rId3"/>
              </a:rPr>
              <a:t>https://www.csirt.gob.cl/vulnerabilidades/</a:t>
            </a:r>
            <a:endParaRPr lang="es-ES" sz="22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ES" sz="22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Destacamos, finalmente, que tenemos disponible material de concientización gratuito en </a:t>
            </a:r>
            <a:r>
              <a:rPr lang="es-ES" sz="2200" dirty="0">
                <a:latin typeface="Century Gothic" panose="020B0502020202020204" pitchFamily="34" charset="0"/>
                <a:hlinkClick r:id="rId4"/>
              </a:rPr>
              <a:t>https://www.csirt.gob.cl/recomendaciones/</a:t>
            </a:r>
            <a:endParaRPr lang="es-ES" sz="2200" dirty="0">
              <a:latin typeface="Century Gothic" panose="020B0502020202020204" pitchFamily="34" charset="0"/>
            </a:endParaRPr>
          </a:p>
          <a:p>
            <a:pPr algn="just"/>
            <a:endParaRPr lang="es-ES" sz="2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9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AD580-CB1B-1E9C-A264-273427276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4205EE0-D338-DC92-E04F-42FAAEADF860}"/>
              </a:ext>
            </a:extLst>
          </p:cNvPr>
          <p:cNvSpPr txBox="1"/>
          <p:nvPr/>
        </p:nvSpPr>
        <p:spPr>
          <a:xfrm>
            <a:off x="768626" y="505122"/>
            <a:ext cx="10654748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200" b="1" u="sng" dirty="0">
                <a:solidFill>
                  <a:srgbClr val="FFFF00"/>
                </a:solidFill>
                <a:latin typeface="Century Gothic" panose="020B0502020202020204" pitchFamily="34" charset="0"/>
              </a:rPr>
              <a:t>Caso 2</a:t>
            </a:r>
            <a:r>
              <a:rPr lang="es-ES" sz="22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:</a:t>
            </a:r>
            <a:r>
              <a:rPr lang="es-ES" sz="2200" dirty="0">
                <a:latin typeface="Century Gothic" panose="020B0502020202020204" pitchFamily="34" charset="0"/>
              </a:rPr>
              <a:t> Desde el CSIRT de Gobierno alertamos de una nueva campaña de phishing, cuyos detalles son los siguientes:</a:t>
            </a:r>
          </a:p>
          <a:p>
            <a:pPr algn="just"/>
            <a:endParaRPr lang="es-ES" sz="22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Se trata de una nueva campaña de phishing a través de email, que suplanta al </a:t>
            </a:r>
            <a:r>
              <a:rPr lang="es-ES" sz="22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Ministerio del Interior</a:t>
            </a:r>
            <a:r>
              <a:rPr lang="es-ES" sz="2200" dirty="0">
                <a:latin typeface="Century Gothic" panose="020B0502020202020204" pitchFamily="34" charset="0"/>
              </a:rPr>
              <a:t> para alertar de una falsa necesidad de cambiar de contraseña. ¡No hagas clic!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ES" sz="2200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200" dirty="0">
                <a:latin typeface="Century Gothic" panose="020B0502020202020204" pitchFamily="34" charset="0"/>
              </a:rPr>
              <a:t>En esta campaña, los delincuentes indican falsamente a la víctima lo siguiente: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ES" sz="2200" dirty="0">
              <a:latin typeface="Century Gothic" panose="020B0502020202020204" pitchFamily="34" charset="0"/>
            </a:endParaRPr>
          </a:p>
          <a:p>
            <a:pPr algn="just"/>
            <a:r>
              <a:rPr lang="es-ES" sz="2400" i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"La contraseña de su cuenta caduca hoy, 28/10/2024 17:36:32.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ES" sz="2400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s-ES" sz="2400" i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Las operaciones del servicio de correo electrónico, como «enviar y recibir», pueden verse limitadas si no se toman medidas.</a:t>
            </a:r>
          </a:p>
        </p:txBody>
      </p:sp>
    </p:spTree>
    <p:extLst>
      <p:ext uri="{BB962C8B-B14F-4D97-AF65-F5344CB8AC3E}">
        <p14:creationId xmlns:p14="http://schemas.microsoft.com/office/powerpoint/2010/main" val="237357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2B45D-E1B0-7CC1-4267-0960C63F95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7AA8C4DB-53C5-2AEF-AA9B-594B650933B9}"/>
              </a:ext>
            </a:extLst>
          </p:cNvPr>
          <p:cNvSpPr txBox="1"/>
          <p:nvPr/>
        </p:nvSpPr>
        <p:spPr>
          <a:xfrm>
            <a:off x="768626" y="505122"/>
            <a:ext cx="106547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i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Haga clic en mantener contraseña para seguir utilizando la contraseña actual."</a:t>
            </a:r>
          </a:p>
          <a:p>
            <a:pPr algn="just"/>
            <a:endParaRPr lang="es-ES" sz="2200" dirty="0">
              <a:latin typeface="Century Gothic" panose="020B0502020202020204" pitchFamily="34" charset="0"/>
            </a:endParaRPr>
          </a:p>
          <a:p>
            <a:pPr algn="just"/>
            <a:r>
              <a:rPr lang="es-ES" sz="2200" dirty="0">
                <a:latin typeface="Century Gothic" panose="020B0502020202020204" pitchFamily="34" charset="0"/>
              </a:rPr>
              <a:t>El correo electrónico fraudulento incluye un enlace a un formulario malicioso usado para capturar credenciales de los usuarios.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086EDD-2909-B216-5193-62DCAF0CC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591" y="2430593"/>
            <a:ext cx="6096414" cy="392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47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rofundidad">
  <a:themeElements>
    <a:clrScheme name="Profundidad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</Template>
  <TotalTime>1117</TotalTime>
  <Words>839</Words>
  <Application>Microsoft Office PowerPoint</Application>
  <PresentationFormat>Panorámica</PresentationFormat>
  <Paragraphs>54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Cambria</vt:lpstr>
      <vt:lpstr>Century Gothic</vt:lpstr>
      <vt:lpstr>Corbel</vt:lpstr>
      <vt:lpstr>Wingdings</vt:lpstr>
      <vt:lpstr>Profundidad</vt:lpstr>
      <vt:lpstr>Impacto de los incidentes de ciberseguridad en servicios públicos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Lautaro Cabezas</dc:creator>
  <cp:lastModifiedBy>Lautaro Cabezas</cp:lastModifiedBy>
  <cp:revision>95</cp:revision>
  <dcterms:created xsi:type="dcterms:W3CDTF">2024-06-15T19:30:41Z</dcterms:created>
  <dcterms:modified xsi:type="dcterms:W3CDTF">2024-11-30T01:51:39Z</dcterms:modified>
</cp:coreProperties>
</file>