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0" r:id="rId4"/>
    <p:sldId id="261" r:id="rId5"/>
    <p:sldId id="262" r:id="rId6"/>
    <p:sldId id="263" r:id="rId7"/>
    <p:sldId id="264" r:id="rId8"/>
    <p:sldId id="265" r:id="rId9"/>
    <p:sldId id="266" r:id="rId10"/>
    <p:sldId id="269" r:id="rId11"/>
    <p:sldId id="267" r:id="rId12"/>
    <p:sldId id="271" r:id="rId13"/>
    <p:sldId id="270" r:id="rId14"/>
    <p:sldId id="272" r:id="rId15"/>
    <p:sldId id="281" r:id="rId16"/>
    <p:sldId id="273" r:id="rId17"/>
    <p:sldId id="277" r:id="rId18"/>
    <p:sldId id="279" r:id="rId19"/>
    <p:sldId id="274" r:id="rId20"/>
    <p:sldId id="276" r:id="rId21"/>
    <p:sldId id="278" r:id="rId22"/>
    <p:sldId id="282" r:id="rId23"/>
    <p:sldId id="283" r:id="rId24"/>
    <p:sldId id="284" r:id="rId25"/>
    <p:sldId id="285" r:id="rId26"/>
    <p:sldId id="286" r:id="rId27"/>
    <p:sldId id="280" r:id="rId28"/>
    <p:sldId id="287" r:id="rId29"/>
    <p:sldId id="288" r:id="rId30"/>
    <p:sldId id="289" r:id="rId31"/>
    <p:sldId id="290" r:id="rId32"/>
    <p:sldId id="291" r:id="rId33"/>
    <p:sldId id="292" r:id="rId34"/>
    <p:sldId id="293" r:id="rId35"/>
    <p:sldId id="294" r:id="rId36"/>
    <p:sldId id="295" r:id="rId37"/>
    <p:sldId id="296" r:id="rId38"/>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94"/>
  </p:normalViewPr>
  <p:slideViewPr>
    <p:cSldViewPr snapToGrid="0" snapToObjects="1" showGuides="1">
      <p:cViewPr varScale="1">
        <p:scale>
          <a:sx n="79" d="100"/>
          <a:sy n="79" d="100"/>
        </p:scale>
        <p:origin x="744"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AD6F-CF7C-4DEC-A199-B604FAF54CC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s-CL"/>
        </a:p>
      </dgm:t>
    </dgm:pt>
    <dgm:pt modelId="{2C0F9583-67F9-4943-9061-68CFB1AF9165}">
      <dgm:prSet phldrT="[Texto]"/>
      <dgm:spPr/>
      <dgm:t>
        <a:bodyPr/>
        <a:lstStyle/>
        <a:p>
          <a:r>
            <a:rPr lang="es-CL" dirty="0"/>
            <a:t>Conectar a datos</a:t>
          </a:r>
        </a:p>
      </dgm:t>
    </dgm:pt>
    <dgm:pt modelId="{997AEBAE-55AE-4EAB-9C07-9267AB267CA5}" type="parTrans" cxnId="{FCDA0418-C047-4FCA-B344-8C078E6C7EB4}">
      <dgm:prSet/>
      <dgm:spPr/>
      <dgm:t>
        <a:bodyPr/>
        <a:lstStyle/>
        <a:p>
          <a:endParaRPr lang="es-CL"/>
        </a:p>
      </dgm:t>
    </dgm:pt>
    <dgm:pt modelId="{54C00FEB-D324-4FA8-B367-E535BF5A0C56}" type="sibTrans" cxnId="{FCDA0418-C047-4FCA-B344-8C078E6C7EB4}">
      <dgm:prSet/>
      <dgm:spPr/>
      <dgm:t>
        <a:bodyPr/>
        <a:lstStyle/>
        <a:p>
          <a:endParaRPr lang="es-CL"/>
        </a:p>
      </dgm:t>
    </dgm:pt>
    <dgm:pt modelId="{49EDB47A-E22B-4B18-8569-AC683C2E221B}">
      <dgm:prSet phldrT="[Texto]"/>
      <dgm:spPr/>
      <dgm:t>
        <a:bodyPr/>
        <a:lstStyle/>
        <a:p>
          <a:r>
            <a:rPr lang="es-CL" dirty="0"/>
            <a:t>Transformar y limpiar datos para crear un modelo de datos</a:t>
          </a:r>
        </a:p>
      </dgm:t>
    </dgm:pt>
    <dgm:pt modelId="{FCD96AA0-974E-4682-85CB-D39325BEBA84}" type="parTrans" cxnId="{209F5C8B-D083-4C11-A9FF-C63783783269}">
      <dgm:prSet/>
      <dgm:spPr/>
      <dgm:t>
        <a:bodyPr/>
        <a:lstStyle/>
        <a:p>
          <a:endParaRPr lang="es-CL"/>
        </a:p>
      </dgm:t>
    </dgm:pt>
    <dgm:pt modelId="{8EB7D388-865D-4F67-8610-AEA715DD17A6}" type="sibTrans" cxnId="{209F5C8B-D083-4C11-A9FF-C63783783269}">
      <dgm:prSet/>
      <dgm:spPr/>
      <dgm:t>
        <a:bodyPr/>
        <a:lstStyle/>
        <a:p>
          <a:endParaRPr lang="es-CL"/>
        </a:p>
      </dgm:t>
    </dgm:pt>
    <dgm:pt modelId="{D59A5208-C18F-41A6-BEBA-02EF47753013}">
      <dgm:prSet phldrT="[Texto]"/>
      <dgm:spPr/>
      <dgm:t>
        <a:bodyPr/>
        <a:lstStyle/>
        <a:p>
          <a:r>
            <a:rPr lang="es-CL" dirty="0"/>
            <a:t>Crear objetos visuales como gráficos que proporcionan representaciones visuales de los datos</a:t>
          </a:r>
        </a:p>
      </dgm:t>
    </dgm:pt>
    <dgm:pt modelId="{2986250B-8DD8-45F3-BA0C-AA8588DC75B2}" type="parTrans" cxnId="{804DACFD-5ACA-4A04-8DA8-AB7153A4A41C}">
      <dgm:prSet/>
      <dgm:spPr/>
      <dgm:t>
        <a:bodyPr/>
        <a:lstStyle/>
        <a:p>
          <a:endParaRPr lang="es-CL"/>
        </a:p>
      </dgm:t>
    </dgm:pt>
    <dgm:pt modelId="{2D03CB34-0479-4C23-9C13-94718C97B106}" type="sibTrans" cxnId="{804DACFD-5ACA-4A04-8DA8-AB7153A4A41C}">
      <dgm:prSet/>
      <dgm:spPr/>
      <dgm:t>
        <a:bodyPr/>
        <a:lstStyle/>
        <a:p>
          <a:endParaRPr lang="es-CL"/>
        </a:p>
      </dgm:t>
    </dgm:pt>
    <dgm:pt modelId="{CC1E1C35-A2FB-4E6E-9650-ED267F5E069F}">
      <dgm:prSet phldrT="[Texto]"/>
      <dgm:spPr/>
      <dgm:t>
        <a:bodyPr/>
        <a:lstStyle/>
        <a:p>
          <a:r>
            <a:rPr lang="es-CL" dirty="0"/>
            <a:t>Crear informes que son colecciones de objetos visuales</a:t>
          </a:r>
        </a:p>
      </dgm:t>
    </dgm:pt>
    <dgm:pt modelId="{386A69EA-05BE-497E-B10C-8755623C40EA}" type="parTrans" cxnId="{3733ECBA-E510-476E-9F3F-CD43B0B78B8A}">
      <dgm:prSet/>
      <dgm:spPr/>
      <dgm:t>
        <a:bodyPr/>
        <a:lstStyle/>
        <a:p>
          <a:endParaRPr lang="es-CL"/>
        </a:p>
      </dgm:t>
    </dgm:pt>
    <dgm:pt modelId="{D3E2676F-C852-4391-85A5-767570CFD153}" type="sibTrans" cxnId="{3733ECBA-E510-476E-9F3F-CD43B0B78B8A}">
      <dgm:prSet/>
      <dgm:spPr/>
      <dgm:t>
        <a:bodyPr/>
        <a:lstStyle/>
        <a:p>
          <a:endParaRPr lang="es-CL"/>
        </a:p>
      </dgm:t>
    </dgm:pt>
    <dgm:pt modelId="{C9D6FFF9-58EC-4C9E-9C56-A1AFBAD21B4E}">
      <dgm:prSet phldrT="[Texto]"/>
      <dgm:spPr/>
      <dgm:t>
        <a:bodyPr/>
        <a:lstStyle/>
        <a:p>
          <a:r>
            <a:rPr lang="es-CL" dirty="0"/>
            <a:t>Compartir informes con otros usuarios mediante el servicio BI</a:t>
          </a:r>
        </a:p>
      </dgm:t>
    </dgm:pt>
    <dgm:pt modelId="{9D8AC07E-8E35-43F3-823C-21BFA761C5A9}" type="parTrans" cxnId="{18146C7C-16F4-4E82-9446-20E9EF723440}">
      <dgm:prSet/>
      <dgm:spPr/>
      <dgm:t>
        <a:bodyPr/>
        <a:lstStyle/>
        <a:p>
          <a:endParaRPr lang="es-CL"/>
        </a:p>
      </dgm:t>
    </dgm:pt>
    <dgm:pt modelId="{5A6F60F6-4490-4669-BFDA-C9605A1FE4C5}" type="sibTrans" cxnId="{18146C7C-16F4-4E82-9446-20E9EF723440}">
      <dgm:prSet/>
      <dgm:spPr/>
      <dgm:t>
        <a:bodyPr/>
        <a:lstStyle/>
        <a:p>
          <a:endParaRPr lang="es-CL"/>
        </a:p>
      </dgm:t>
    </dgm:pt>
    <dgm:pt modelId="{7EFEE57F-2533-4867-9DC2-E1C3B34D3539}" type="pres">
      <dgm:prSet presAssocID="{7B95AD6F-CF7C-4DEC-A199-B604FAF54CCE}" presName="diagram" presStyleCnt="0">
        <dgm:presLayoutVars>
          <dgm:dir/>
          <dgm:resizeHandles val="exact"/>
        </dgm:presLayoutVars>
      </dgm:prSet>
      <dgm:spPr/>
    </dgm:pt>
    <dgm:pt modelId="{D22BBABC-D69A-40CB-8039-D68F4751D484}" type="pres">
      <dgm:prSet presAssocID="{2C0F9583-67F9-4943-9061-68CFB1AF9165}" presName="node" presStyleLbl="node1" presStyleIdx="0" presStyleCnt="5">
        <dgm:presLayoutVars>
          <dgm:bulletEnabled val="1"/>
        </dgm:presLayoutVars>
      </dgm:prSet>
      <dgm:spPr/>
    </dgm:pt>
    <dgm:pt modelId="{C2731CF9-DF5D-4952-94FB-E28D9F2262DD}" type="pres">
      <dgm:prSet presAssocID="{54C00FEB-D324-4FA8-B367-E535BF5A0C56}" presName="sibTrans" presStyleCnt="0"/>
      <dgm:spPr/>
    </dgm:pt>
    <dgm:pt modelId="{0FCB3958-5F58-44A0-84A5-BAE485F575F5}" type="pres">
      <dgm:prSet presAssocID="{49EDB47A-E22B-4B18-8569-AC683C2E221B}" presName="node" presStyleLbl="node1" presStyleIdx="1" presStyleCnt="5">
        <dgm:presLayoutVars>
          <dgm:bulletEnabled val="1"/>
        </dgm:presLayoutVars>
      </dgm:prSet>
      <dgm:spPr/>
    </dgm:pt>
    <dgm:pt modelId="{03E72FCA-56CA-40EC-BBEB-3A91A2E4E0D4}" type="pres">
      <dgm:prSet presAssocID="{8EB7D388-865D-4F67-8610-AEA715DD17A6}" presName="sibTrans" presStyleCnt="0"/>
      <dgm:spPr/>
    </dgm:pt>
    <dgm:pt modelId="{B91E7247-0F70-4BFC-9794-02EDC23748C2}" type="pres">
      <dgm:prSet presAssocID="{D59A5208-C18F-41A6-BEBA-02EF47753013}" presName="node" presStyleLbl="node1" presStyleIdx="2" presStyleCnt="5">
        <dgm:presLayoutVars>
          <dgm:bulletEnabled val="1"/>
        </dgm:presLayoutVars>
      </dgm:prSet>
      <dgm:spPr/>
    </dgm:pt>
    <dgm:pt modelId="{27EA0B18-955C-4C34-B6FA-30B68F8C31F0}" type="pres">
      <dgm:prSet presAssocID="{2D03CB34-0479-4C23-9C13-94718C97B106}" presName="sibTrans" presStyleCnt="0"/>
      <dgm:spPr/>
    </dgm:pt>
    <dgm:pt modelId="{FB58CFB1-DA4E-43C1-AF3F-C30CB03E4789}" type="pres">
      <dgm:prSet presAssocID="{CC1E1C35-A2FB-4E6E-9650-ED267F5E069F}" presName="node" presStyleLbl="node1" presStyleIdx="3" presStyleCnt="5">
        <dgm:presLayoutVars>
          <dgm:bulletEnabled val="1"/>
        </dgm:presLayoutVars>
      </dgm:prSet>
      <dgm:spPr/>
    </dgm:pt>
    <dgm:pt modelId="{7980A5A9-7256-47F9-AF2D-6A5C1D5CAD84}" type="pres">
      <dgm:prSet presAssocID="{D3E2676F-C852-4391-85A5-767570CFD153}" presName="sibTrans" presStyleCnt="0"/>
      <dgm:spPr/>
    </dgm:pt>
    <dgm:pt modelId="{8EE9C4ED-F527-45CF-A874-FFED2F645F57}" type="pres">
      <dgm:prSet presAssocID="{C9D6FFF9-58EC-4C9E-9C56-A1AFBAD21B4E}" presName="node" presStyleLbl="node1" presStyleIdx="4" presStyleCnt="5">
        <dgm:presLayoutVars>
          <dgm:bulletEnabled val="1"/>
        </dgm:presLayoutVars>
      </dgm:prSet>
      <dgm:spPr/>
    </dgm:pt>
  </dgm:ptLst>
  <dgm:cxnLst>
    <dgm:cxn modelId="{FCDA0418-C047-4FCA-B344-8C078E6C7EB4}" srcId="{7B95AD6F-CF7C-4DEC-A199-B604FAF54CCE}" destId="{2C0F9583-67F9-4943-9061-68CFB1AF9165}" srcOrd="0" destOrd="0" parTransId="{997AEBAE-55AE-4EAB-9C07-9267AB267CA5}" sibTransId="{54C00FEB-D324-4FA8-B367-E535BF5A0C56}"/>
    <dgm:cxn modelId="{D931C621-8E41-4269-925B-22D3ACF24AA4}" type="presOf" srcId="{2C0F9583-67F9-4943-9061-68CFB1AF9165}" destId="{D22BBABC-D69A-40CB-8039-D68F4751D484}" srcOrd="0" destOrd="0" presId="urn:microsoft.com/office/officeart/2005/8/layout/default"/>
    <dgm:cxn modelId="{FFB79222-50AE-40AE-B382-FC6CC5229145}" type="presOf" srcId="{7B95AD6F-CF7C-4DEC-A199-B604FAF54CCE}" destId="{7EFEE57F-2533-4867-9DC2-E1C3B34D3539}" srcOrd="0" destOrd="0" presId="urn:microsoft.com/office/officeart/2005/8/layout/default"/>
    <dgm:cxn modelId="{1464BD69-9BF6-43BA-8B6B-9670C50FB9F3}" type="presOf" srcId="{C9D6FFF9-58EC-4C9E-9C56-A1AFBAD21B4E}" destId="{8EE9C4ED-F527-45CF-A874-FFED2F645F57}" srcOrd="0" destOrd="0" presId="urn:microsoft.com/office/officeart/2005/8/layout/default"/>
    <dgm:cxn modelId="{18146C7C-16F4-4E82-9446-20E9EF723440}" srcId="{7B95AD6F-CF7C-4DEC-A199-B604FAF54CCE}" destId="{C9D6FFF9-58EC-4C9E-9C56-A1AFBAD21B4E}" srcOrd="4" destOrd="0" parTransId="{9D8AC07E-8E35-43F3-823C-21BFA761C5A9}" sibTransId="{5A6F60F6-4490-4669-BFDA-C9605A1FE4C5}"/>
    <dgm:cxn modelId="{AF91F486-390E-443D-BBDF-808911EEAA3D}" type="presOf" srcId="{D59A5208-C18F-41A6-BEBA-02EF47753013}" destId="{B91E7247-0F70-4BFC-9794-02EDC23748C2}" srcOrd="0" destOrd="0" presId="urn:microsoft.com/office/officeart/2005/8/layout/default"/>
    <dgm:cxn modelId="{209F5C8B-D083-4C11-A9FF-C63783783269}" srcId="{7B95AD6F-CF7C-4DEC-A199-B604FAF54CCE}" destId="{49EDB47A-E22B-4B18-8569-AC683C2E221B}" srcOrd="1" destOrd="0" parTransId="{FCD96AA0-974E-4682-85CB-D39325BEBA84}" sibTransId="{8EB7D388-865D-4F67-8610-AEA715DD17A6}"/>
    <dgm:cxn modelId="{1FF3EEA5-5BA8-4484-BA76-1583528EE70F}" type="presOf" srcId="{CC1E1C35-A2FB-4E6E-9650-ED267F5E069F}" destId="{FB58CFB1-DA4E-43C1-AF3F-C30CB03E4789}" srcOrd="0" destOrd="0" presId="urn:microsoft.com/office/officeart/2005/8/layout/default"/>
    <dgm:cxn modelId="{3733ECBA-E510-476E-9F3F-CD43B0B78B8A}" srcId="{7B95AD6F-CF7C-4DEC-A199-B604FAF54CCE}" destId="{CC1E1C35-A2FB-4E6E-9650-ED267F5E069F}" srcOrd="3" destOrd="0" parTransId="{386A69EA-05BE-497E-B10C-8755623C40EA}" sibTransId="{D3E2676F-C852-4391-85A5-767570CFD153}"/>
    <dgm:cxn modelId="{8CECAEDF-5084-4483-A67E-82998B9B2AB5}" type="presOf" srcId="{49EDB47A-E22B-4B18-8569-AC683C2E221B}" destId="{0FCB3958-5F58-44A0-84A5-BAE485F575F5}" srcOrd="0" destOrd="0" presId="urn:microsoft.com/office/officeart/2005/8/layout/default"/>
    <dgm:cxn modelId="{804DACFD-5ACA-4A04-8DA8-AB7153A4A41C}" srcId="{7B95AD6F-CF7C-4DEC-A199-B604FAF54CCE}" destId="{D59A5208-C18F-41A6-BEBA-02EF47753013}" srcOrd="2" destOrd="0" parTransId="{2986250B-8DD8-45F3-BA0C-AA8588DC75B2}" sibTransId="{2D03CB34-0479-4C23-9C13-94718C97B106}"/>
    <dgm:cxn modelId="{75CE5D8F-53E7-463B-BADE-CF72D7B5A9EF}" type="presParOf" srcId="{7EFEE57F-2533-4867-9DC2-E1C3B34D3539}" destId="{D22BBABC-D69A-40CB-8039-D68F4751D484}" srcOrd="0" destOrd="0" presId="urn:microsoft.com/office/officeart/2005/8/layout/default"/>
    <dgm:cxn modelId="{479D4C78-4F5D-482A-9A35-20824C8C7272}" type="presParOf" srcId="{7EFEE57F-2533-4867-9DC2-E1C3B34D3539}" destId="{C2731CF9-DF5D-4952-94FB-E28D9F2262DD}" srcOrd="1" destOrd="0" presId="urn:microsoft.com/office/officeart/2005/8/layout/default"/>
    <dgm:cxn modelId="{461E502A-E8E9-4292-BF5E-9025091C1E06}" type="presParOf" srcId="{7EFEE57F-2533-4867-9DC2-E1C3B34D3539}" destId="{0FCB3958-5F58-44A0-84A5-BAE485F575F5}" srcOrd="2" destOrd="0" presId="urn:microsoft.com/office/officeart/2005/8/layout/default"/>
    <dgm:cxn modelId="{4E82A359-29B7-41E8-BF1E-4621D7EE416D}" type="presParOf" srcId="{7EFEE57F-2533-4867-9DC2-E1C3B34D3539}" destId="{03E72FCA-56CA-40EC-BBEB-3A91A2E4E0D4}" srcOrd="3" destOrd="0" presId="urn:microsoft.com/office/officeart/2005/8/layout/default"/>
    <dgm:cxn modelId="{540F1F34-B287-4C24-9346-F339A0349F96}" type="presParOf" srcId="{7EFEE57F-2533-4867-9DC2-E1C3B34D3539}" destId="{B91E7247-0F70-4BFC-9794-02EDC23748C2}" srcOrd="4" destOrd="0" presId="urn:microsoft.com/office/officeart/2005/8/layout/default"/>
    <dgm:cxn modelId="{658F25EF-D830-4C33-A32D-4A8B07942C0B}" type="presParOf" srcId="{7EFEE57F-2533-4867-9DC2-E1C3B34D3539}" destId="{27EA0B18-955C-4C34-B6FA-30B68F8C31F0}" srcOrd="5" destOrd="0" presId="urn:microsoft.com/office/officeart/2005/8/layout/default"/>
    <dgm:cxn modelId="{BBCB50D5-9F6B-441D-8AD9-7A25FE426AF6}" type="presParOf" srcId="{7EFEE57F-2533-4867-9DC2-E1C3B34D3539}" destId="{FB58CFB1-DA4E-43C1-AF3F-C30CB03E4789}" srcOrd="6" destOrd="0" presId="urn:microsoft.com/office/officeart/2005/8/layout/default"/>
    <dgm:cxn modelId="{61565CBB-D797-4D5C-BD80-E7C1F3B98B6A}" type="presParOf" srcId="{7EFEE57F-2533-4867-9DC2-E1C3B34D3539}" destId="{7980A5A9-7256-47F9-AF2D-6A5C1D5CAD84}" srcOrd="7" destOrd="0" presId="urn:microsoft.com/office/officeart/2005/8/layout/default"/>
    <dgm:cxn modelId="{9F1B47F2-412F-4294-9B59-46C035A42EE9}" type="presParOf" srcId="{7EFEE57F-2533-4867-9DC2-E1C3B34D3539}" destId="{8EE9C4ED-F527-45CF-A874-FFED2F645F5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BBABC-D69A-40CB-8039-D68F4751D484}">
      <dsp:nvSpPr>
        <dsp:cNvPr id="0" name=""/>
        <dsp:cNvSpPr/>
      </dsp:nvSpPr>
      <dsp:spPr>
        <a:xfrm>
          <a:off x="3893" y="198821"/>
          <a:ext cx="2108174" cy="126490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dirty="0"/>
            <a:t>Conectar a datos</a:t>
          </a:r>
        </a:p>
      </dsp:txBody>
      <dsp:txXfrm>
        <a:off x="3893" y="198821"/>
        <a:ext cx="2108174" cy="1264904"/>
      </dsp:txXfrm>
    </dsp:sp>
    <dsp:sp modelId="{0FCB3958-5F58-44A0-84A5-BAE485F575F5}">
      <dsp:nvSpPr>
        <dsp:cNvPr id="0" name=""/>
        <dsp:cNvSpPr/>
      </dsp:nvSpPr>
      <dsp:spPr>
        <a:xfrm>
          <a:off x="2322885" y="198821"/>
          <a:ext cx="2108174" cy="1264904"/>
        </a:xfrm>
        <a:prstGeom prst="rect">
          <a:avLst/>
        </a:prstGeom>
        <a:solidFill>
          <a:schemeClr val="accent5">
            <a:hueOff val="2510879"/>
            <a:satOff val="-2202"/>
            <a:lumOff val="-36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dirty="0"/>
            <a:t>Transformar y limpiar datos para crear un modelo de datos</a:t>
          </a:r>
        </a:p>
      </dsp:txBody>
      <dsp:txXfrm>
        <a:off x="2322885" y="198821"/>
        <a:ext cx="2108174" cy="1264904"/>
      </dsp:txXfrm>
    </dsp:sp>
    <dsp:sp modelId="{B91E7247-0F70-4BFC-9794-02EDC23748C2}">
      <dsp:nvSpPr>
        <dsp:cNvPr id="0" name=""/>
        <dsp:cNvSpPr/>
      </dsp:nvSpPr>
      <dsp:spPr>
        <a:xfrm>
          <a:off x="4641877" y="198821"/>
          <a:ext cx="2108174" cy="1264904"/>
        </a:xfrm>
        <a:prstGeom prst="rect">
          <a:avLst/>
        </a:prstGeom>
        <a:solidFill>
          <a:schemeClr val="accent5">
            <a:hueOff val="5021759"/>
            <a:satOff val="-4404"/>
            <a:lumOff val="-7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dirty="0"/>
            <a:t>Crear objetos visuales como gráficos que proporcionan representaciones visuales de los datos</a:t>
          </a:r>
        </a:p>
      </dsp:txBody>
      <dsp:txXfrm>
        <a:off x="4641877" y="198821"/>
        <a:ext cx="2108174" cy="1264904"/>
      </dsp:txXfrm>
    </dsp:sp>
    <dsp:sp modelId="{FB58CFB1-DA4E-43C1-AF3F-C30CB03E4789}">
      <dsp:nvSpPr>
        <dsp:cNvPr id="0" name=""/>
        <dsp:cNvSpPr/>
      </dsp:nvSpPr>
      <dsp:spPr>
        <a:xfrm>
          <a:off x="6960869" y="198821"/>
          <a:ext cx="2108174" cy="1264904"/>
        </a:xfrm>
        <a:prstGeom prst="rect">
          <a:avLst/>
        </a:prstGeom>
        <a:solidFill>
          <a:schemeClr val="accent5">
            <a:hueOff val="7532638"/>
            <a:satOff val="-6606"/>
            <a:lumOff val="-10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dirty="0"/>
            <a:t>Crear informes que son colecciones de objetos visuales</a:t>
          </a:r>
        </a:p>
      </dsp:txBody>
      <dsp:txXfrm>
        <a:off x="6960869" y="198821"/>
        <a:ext cx="2108174" cy="1264904"/>
      </dsp:txXfrm>
    </dsp:sp>
    <dsp:sp modelId="{8EE9C4ED-F527-45CF-A874-FFED2F645F57}">
      <dsp:nvSpPr>
        <dsp:cNvPr id="0" name=""/>
        <dsp:cNvSpPr/>
      </dsp:nvSpPr>
      <dsp:spPr>
        <a:xfrm>
          <a:off x="9279860" y="198821"/>
          <a:ext cx="2108174" cy="1264904"/>
        </a:xfrm>
        <a:prstGeom prst="rect">
          <a:avLst/>
        </a:prstGeom>
        <a:solidFill>
          <a:schemeClr val="accent5">
            <a:hueOff val="10043517"/>
            <a:satOff val="-8808"/>
            <a:lumOff val="-1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L" sz="1500" kern="1200" dirty="0"/>
            <a:t>Compartir informes con otros usuarios mediante el servicio BI</a:t>
          </a:r>
        </a:p>
      </dsp:txBody>
      <dsp:txXfrm>
        <a:off x="9279860" y="198821"/>
        <a:ext cx="2108174" cy="12649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pic>
        <p:nvPicPr>
          <p:cNvPr id="13" name="Imagen 12" descr="Imagen que contiene persona, gente, laptop, hombre&#10;&#10;Descripción generada automáticamente">
            <a:extLst>
              <a:ext uri="{FF2B5EF4-FFF2-40B4-BE49-F238E27FC236}">
                <a16:creationId xmlns:a16="http://schemas.microsoft.com/office/drawing/2014/main" id="{777EE1F1-6F1C-FC40-8F89-2BEDA4F616C7}"/>
              </a:ext>
            </a:extLst>
          </p:cNvPr>
          <p:cNvPicPr>
            <a:picLocks noChangeAspect="1"/>
          </p:cNvPicPr>
          <p:nvPr/>
        </p:nvPicPr>
        <p:blipFill rotWithShape="1">
          <a:blip r:embed="rId2"/>
          <a:srcRect t="8051" b="7869"/>
          <a:stretch/>
        </p:blipFill>
        <p:spPr>
          <a:xfrm>
            <a:off x="-18288" y="-18288"/>
            <a:ext cx="12343376" cy="6912000"/>
          </a:xfrm>
          <a:prstGeom prst="rect">
            <a:avLst/>
          </a:prstGeom>
        </p:spPr>
      </p:pic>
      <p:grpSp>
        <p:nvGrpSpPr>
          <p:cNvPr id="15" name="Grupo 14">
            <a:extLst>
              <a:ext uri="{FF2B5EF4-FFF2-40B4-BE49-F238E27FC236}">
                <a16:creationId xmlns:a16="http://schemas.microsoft.com/office/drawing/2014/main" id="{F1880A73-62E8-A147-8592-114FBDB41161}"/>
              </a:ext>
            </a:extLst>
          </p:cNvPr>
          <p:cNvGrpSpPr/>
          <p:nvPr/>
        </p:nvGrpSpPr>
        <p:grpSpPr>
          <a:xfrm flipV="1">
            <a:off x="11042388" y="6709308"/>
            <a:ext cx="1282700" cy="184404"/>
            <a:chOff x="7823200" y="4330700"/>
            <a:chExt cx="3479800" cy="177800"/>
          </a:xfrm>
        </p:grpSpPr>
        <p:sp>
          <p:nvSpPr>
            <p:cNvPr id="16" name="Rectángulo 15">
              <a:extLst>
                <a:ext uri="{FF2B5EF4-FFF2-40B4-BE49-F238E27FC236}">
                  <a16:creationId xmlns:a16="http://schemas.microsoft.com/office/drawing/2014/main" id="{83C6D81F-B819-064C-90F3-E6EAB4435956}"/>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Rectángulo 16">
              <a:extLst>
                <a:ext uri="{FF2B5EF4-FFF2-40B4-BE49-F238E27FC236}">
                  <a16:creationId xmlns:a16="http://schemas.microsoft.com/office/drawing/2014/main" id="{41F92AD7-6C51-D34D-9BE0-8BA4E055119B}"/>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8" name="Título 17">
            <a:extLst>
              <a:ext uri="{FF2B5EF4-FFF2-40B4-BE49-F238E27FC236}">
                <a16:creationId xmlns:a16="http://schemas.microsoft.com/office/drawing/2014/main" id="{F253B423-E7AD-CD4A-83A7-1AA607DE3E4D}"/>
              </a:ext>
            </a:extLst>
          </p:cNvPr>
          <p:cNvSpPr>
            <a:spLocks noGrp="1"/>
          </p:cNvSpPr>
          <p:nvPr>
            <p:ph type="title"/>
          </p:nvPr>
        </p:nvSpPr>
        <p:spPr>
          <a:xfrm>
            <a:off x="6414326" y="2767195"/>
            <a:ext cx="5477637" cy="1714457"/>
          </a:xfrm>
          <a:prstGeom prst="rect">
            <a:avLst/>
          </a:prstGeom>
        </p:spPr>
        <p:txBody>
          <a:bodyPr/>
          <a:lstStyle>
            <a:lvl1pPr>
              <a:defRPr sz="3600" b="1" i="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CL" dirty="0"/>
          </a:p>
        </p:txBody>
      </p:sp>
      <p:sp>
        <p:nvSpPr>
          <p:cNvPr id="19" name="Rectángulo 18">
            <a:extLst>
              <a:ext uri="{FF2B5EF4-FFF2-40B4-BE49-F238E27FC236}">
                <a16:creationId xmlns:a16="http://schemas.microsoft.com/office/drawing/2014/main" id="{28FA44B6-0162-F141-9471-64BC0E5C980C}"/>
              </a:ext>
            </a:extLst>
          </p:cNvPr>
          <p:cNvSpPr/>
          <p:nvPr/>
        </p:nvSpPr>
        <p:spPr>
          <a:xfrm>
            <a:off x="6096000" y="5811466"/>
            <a:ext cx="1295400"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Subtítulo 2">
            <a:extLst>
              <a:ext uri="{FF2B5EF4-FFF2-40B4-BE49-F238E27FC236}">
                <a16:creationId xmlns:a16="http://schemas.microsoft.com/office/drawing/2014/main" id="{5F1F8723-9E56-FF48-A5C1-AA43E9239C19}"/>
              </a:ext>
            </a:extLst>
          </p:cNvPr>
          <p:cNvSpPr>
            <a:spLocks noGrp="1"/>
          </p:cNvSpPr>
          <p:nvPr>
            <p:ph type="subTitle" idx="1"/>
          </p:nvPr>
        </p:nvSpPr>
        <p:spPr>
          <a:xfrm>
            <a:off x="6383338" y="4707825"/>
            <a:ext cx="5508625" cy="906166"/>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dirty="0"/>
          </a:p>
        </p:txBody>
      </p:sp>
      <p:pic>
        <p:nvPicPr>
          <p:cNvPr id="4" name="Imagen 3">
            <a:extLst>
              <a:ext uri="{FF2B5EF4-FFF2-40B4-BE49-F238E27FC236}">
                <a16:creationId xmlns:a16="http://schemas.microsoft.com/office/drawing/2014/main" id="{2CF2D69B-DF38-BE6F-92C9-BE810C54FA96}"/>
              </a:ext>
            </a:extLst>
          </p:cNvPr>
          <p:cNvPicPr>
            <a:picLocks noChangeAspect="1"/>
          </p:cNvPicPr>
          <p:nvPr userDrawn="1"/>
        </p:nvPicPr>
        <p:blipFill>
          <a:blip r:embed="rId3"/>
          <a:stretch>
            <a:fillRect/>
          </a:stretch>
        </p:blipFill>
        <p:spPr>
          <a:xfrm>
            <a:off x="117186" y="0"/>
            <a:ext cx="3732727" cy="1936462"/>
          </a:xfrm>
          <a:prstGeom prst="rect">
            <a:avLst/>
          </a:prstGeom>
        </p:spPr>
      </p:pic>
    </p:spTree>
    <p:extLst>
      <p:ext uri="{BB962C8B-B14F-4D97-AF65-F5344CB8AC3E}">
        <p14:creationId xmlns:p14="http://schemas.microsoft.com/office/powerpoint/2010/main" val="39577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BD5C63A-B372-EC4C-9DC4-242FBA93F3EA}"/>
              </a:ext>
            </a:extLst>
          </p:cNvPr>
          <p:cNvSpPr/>
          <p:nvPr/>
        </p:nvSpPr>
        <p:spPr>
          <a:xfrm>
            <a:off x="2182761" y="-1"/>
            <a:ext cx="98323" cy="855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nvGrpSpPr>
          <p:cNvPr id="9" name="Grupo 8">
            <a:extLst>
              <a:ext uri="{FF2B5EF4-FFF2-40B4-BE49-F238E27FC236}">
                <a16:creationId xmlns:a16="http://schemas.microsoft.com/office/drawing/2014/main" id="{FFD01121-DCDC-B64B-976B-5D3634500657}"/>
              </a:ext>
            </a:extLst>
          </p:cNvPr>
          <p:cNvGrpSpPr/>
          <p:nvPr/>
        </p:nvGrpSpPr>
        <p:grpSpPr>
          <a:xfrm flipV="1">
            <a:off x="10909300" y="6673596"/>
            <a:ext cx="1282700" cy="184404"/>
            <a:chOff x="7823200" y="4330700"/>
            <a:chExt cx="3479800" cy="177800"/>
          </a:xfrm>
        </p:grpSpPr>
        <p:sp>
          <p:nvSpPr>
            <p:cNvPr id="10" name="Rectángulo 9">
              <a:extLst>
                <a:ext uri="{FF2B5EF4-FFF2-40B4-BE49-F238E27FC236}">
                  <a16:creationId xmlns:a16="http://schemas.microsoft.com/office/drawing/2014/main" id="{88762328-C40E-5445-8758-B77ACEC3F4D3}"/>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B1FD3FC9-E69F-1443-82B7-5ED905177618}"/>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4" name="Título 3">
            <a:extLst>
              <a:ext uri="{FF2B5EF4-FFF2-40B4-BE49-F238E27FC236}">
                <a16:creationId xmlns:a16="http://schemas.microsoft.com/office/drawing/2014/main" id="{022CDAD2-21E1-1442-BC56-1CB057677A28}"/>
              </a:ext>
            </a:extLst>
          </p:cNvPr>
          <p:cNvSpPr>
            <a:spLocks noGrp="1"/>
          </p:cNvSpPr>
          <p:nvPr>
            <p:ph type="title" hasCustomPrompt="1"/>
          </p:nvPr>
        </p:nvSpPr>
        <p:spPr>
          <a:xfrm>
            <a:off x="2340077" y="188913"/>
            <a:ext cx="9551886" cy="361693"/>
          </a:xfrm>
          <a:prstGeom prst="rect">
            <a:avLst/>
          </a:prstGeom>
        </p:spPr>
        <p:txBody>
          <a:bodyPr/>
          <a:lstStyle>
            <a:lvl1pPr>
              <a:defRPr sz="2000" b="1" i="0">
                <a:solidFill>
                  <a:schemeClr val="accent6"/>
                </a:solidFill>
                <a:latin typeface="Arial" panose="020B0604020202020204" pitchFamily="34" charset="0"/>
                <a:cs typeface="Arial" panose="020B0604020202020204" pitchFamily="34" charset="0"/>
              </a:defRPr>
            </a:lvl1pPr>
          </a:lstStyle>
          <a:p>
            <a:r>
              <a:rPr lang="es-ES" dirty="0"/>
              <a:t>Haga clic para modificar el estilo de título del patrón</a:t>
            </a:r>
            <a:br>
              <a:rPr lang="es-ES" dirty="0"/>
            </a:br>
            <a:endParaRPr lang="es-CL" dirty="0"/>
          </a:p>
        </p:txBody>
      </p:sp>
      <p:pic>
        <p:nvPicPr>
          <p:cNvPr id="5" name="Imagen 4">
            <a:extLst>
              <a:ext uri="{FF2B5EF4-FFF2-40B4-BE49-F238E27FC236}">
                <a16:creationId xmlns:a16="http://schemas.microsoft.com/office/drawing/2014/main" id="{4363C34D-51B6-537C-9475-4398310B6A4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t="19408"/>
          <a:stretch/>
        </p:blipFill>
        <p:spPr>
          <a:xfrm>
            <a:off x="27802" y="68841"/>
            <a:ext cx="2154959" cy="900978"/>
          </a:xfrm>
          <a:prstGeom prst="rect">
            <a:avLst/>
          </a:prstGeom>
        </p:spPr>
      </p:pic>
    </p:spTree>
    <p:extLst>
      <p:ext uri="{BB962C8B-B14F-4D97-AF65-F5344CB8AC3E}">
        <p14:creationId xmlns:p14="http://schemas.microsoft.com/office/powerpoint/2010/main" val="1727119421"/>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Diapositiva de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BD5C63A-B372-EC4C-9DC4-242FBA93F3EA}"/>
              </a:ext>
            </a:extLst>
          </p:cNvPr>
          <p:cNvSpPr/>
          <p:nvPr/>
        </p:nvSpPr>
        <p:spPr>
          <a:xfrm>
            <a:off x="2182761" y="-1"/>
            <a:ext cx="98323" cy="855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Título 3">
            <a:extLst>
              <a:ext uri="{FF2B5EF4-FFF2-40B4-BE49-F238E27FC236}">
                <a16:creationId xmlns:a16="http://schemas.microsoft.com/office/drawing/2014/main" id="{022CDAD2-21E1-1442-BC56-1CB057677A28}"/>
              </a:ext>
            </a:extLst>
          </p:cNvPr>
          <p:cNvSpPr>
            <a:spLocks noGrp="1"/>
          </p:cNvSpPr>
          <p:nvPr>
            <p:ph type="title"/>
          </p:nvPr>
        </p:nvSpPr>
        <p:spPr>
          <a:xfrm>
            <a:off x="2340077" y="188913"/>
            <a:ext cx="9551886" cy="361693"/>
          </a:xfrm>
          <a:prstGeom prst="rect">
            <a:avLst/>
          </a:prstGeom>
        </p:spPr>
        <p:txBody>
          <a:bodyPr/>
          <a:lstStyle>
            <a:lvl1pPr>
              <a:defRPr sz="2000" b="1" i="0">
                <a:solidFill>
                  <a:schemeClr val="accent6"/>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CL" dirty="0"/>
          </a:p>
        </p:txBody>
      </p:sp>
      <p:sp>
        <p:nvSpPr>
          <p:cNvPr id="2" name="Rectángulo 1">
            <a:extLst>
              <a:ext uri="{FF2B5EF4-FFF2-40B4-BE49-F238E27FC236}">
                <a16:creationId xmlns:a16="http://schemas.microsoft.com/office/drawing/2014/main" id="{477A38E0-10B9-664E-8A41-C91AAF440EB1}"/>
              </a:ext>
            </a:extLst>
          </p:cNvPr>
          <p:cNvSpPr/>
          <p:nvPr/>
        </p:nvSpPr>
        <p:spPr>
          <a:xfrm>
            <a:off x="6096000" y="981075"/>
            <a:ext cx="6096000" cy="5876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6">
                  <a:lumMod val="60000"/>
                  <a:lumOff val="40000"/>
                </a:schemeClr>
              </a:solidFill>
            </a:endParaRPr>
          </a:p>
        </p:txBody>
      </p:sp>
      <p:grpSp>
        <p:nvGrpSpPr>
          <p:cNvPr id="9" name="Grupo 8">
            <a:extLst>
              <a:ext uri="{FF2B5EF4-FFF2-40B4-BE49-F238E27FC236}">
                <a16:creationId xmlns:a16="http://schemas.microsoft.com/office/drawing/2014/main" id="{2519074E-8305-964C-8A06-A1493A574D27}"/>
              </a:ext>
            </a:extLst>
          </p:cNvPr>
          <p:cNvGrpSpPr/>
          <p:nvPr userDrawn="1"/>
        </p:nvGrpSpPr>
        <p:grpSpPr>
          <a:xfrm flipV="1">
            <a:off x="10909300" y="6673596"/>
            <a:ext cx="1282700" cy="184404"/>
            <a:chOff x="7823200" y="4330700"/>
            <a:chExt cx="3479800" cy="177800"/>
          </a:xfrm>
        </p:grpSpPr>
        <p:sp>
          <p:nvSpPr>
            <p:cNvPr id="10" name="Rectángulo 9">
              <a:extLst>
                <a:ext uri="{FF2B5EF4-FFF2-40B4-BE49-F238E27FC236}">
                  <a16:creationId xmlns:a16="http://schemas.microsoft.com/office/drawing/2014/main" id="{4E230E49-A297-2D42-8447-CD6A7D4D2E76}"/>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306DDA4E-3CF4-2945-A806-67378B48AE86}"/>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5">
            <a:extLst>
              <a:ext uri="{FF2B5EF4-FFF2-40B4-BE49-F238E27FC236}">
                <a16:creationId xmlns:a16="http://schemas.microsoft.com/office/drawing/2014/main" id="{64925D16-3F32-130E-EBB2-A7F811A0333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t="19408"/>
          <a:stretch/>
        </p:blipFill>
        <p:spPr>
          <a:xfrm>
            <a:off x="27802" y="68841"/>
            <a:ext cx="2154959" cy="900978"/>
          </a:xfrm>
          <a:prstGeom prst="rect">
            <a:avLst/>
          </a:prstGeom>
        </p:spPr>
      </p:pic>
    </p:spTree>
    <p:extLst>
      <p:ext uri="{BB962C8B-B14F-4D97-AF65-F5344CB8AC3E}">
        <p14:creationId xmlns:p14="http://schemas.microsoft.com/office/powerpoint/2010/main" val="1567828653"/>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Diapositiva de títul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BD5C63A-B372-EC4C-9DC4-242FBA93F3EA}"/>
              </a:ext>
            </a:extLst>
          </p:cNvPr>
          <p:cNvSpPr/>
          <p:nvPr/>
        </p:nvSpPr>
        <p:spPr>
          <a:xfrm>
            <a:off x="2182761" y="-1"/>
            <a:ext cx="98323" cy="855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Título 3">
            <a:extLst>
              <a:ext uri="{FF2B5EF4-FFF2-40B4-BE49-F238E27FC236}">
                <a16:creationId xmlns:a16="http://schemas.microsoft.com/office/drawing/2014/main" id="{022CDAD2-21E1-1442-BC56-1CB057677A28}"/>
              </a:ext>
            </a:extLst>
          </p:cNvPr>
          <p:cNvSpPr>
            <a:spLocks noGrp="1"/>
          </p:cNvSpPr>
          <p:nvPr>
            <p:ph type="title"/>
          </p:nvPr>
        </p:nvSpPr>
        <p:spPr>
          <a:xfrm>
            <a:off x="2340077" y="188913"/>
            <a:ext cx="9551886" cy="361693"/>
          </a:xfrm>
          <a:prstGeom prst="rect">
            <a:avLst/>
          </a:prstGeom>
        </p:spPr>
        <p:txBody>
          <a:bodyPr/>
          <a:lstStyle>
            <a:lvl1pPr>
              <a:defRPr sz="2000" b="1" i="0">
                <a:solidFill>
                  <a:schemeClr val="accent6"/>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CL" dirty="0"/>
          </a:p>
        </p:txBody>
      </p:sp>
      <p:sp>
        <p:nvSpPr>
          <p:cNvPr id="2" name="Rectángulo 1">
            <a:extLst>
              <a:ext uri="{FF2B5EF4-FFF2-40B4-BE49-F238E27FC236}">
                <a16:creationId xmlns:a16="http://schemas.microsoft.com/office/drawing/2014/main" id="{477A38E0-10B9-664E-8A41-C91AAF440EB1}"/>
              </a:ext>
            </a:extLst>
          </p:cNvPr>
          <p:cNvSpPr/>
          <p:nvPr/>
        </p:nvSpPr>
        <p:spPr>
          <a:xfrm>
            <a:off x="0" y="981075"/>
            <a:ext cx="12192000" cy="58769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accent6">
                  <a:lumMod val="60000"/>
                  <a:lumOff val="40000"/>
                </a:schemeClr>
              </a:solidFill>
            </a:endParaRPr>
          </a:p>
        </p:txBody>
      </p:sp>
      <p:grpSp>
        <p:nvGrpSpPr>
          <p:cNvPr id="9" name="Grupo 8">
            <a:extLst>
              <a:ext uri="{FF2B5EF4-FFF2-40B4-BE49-F238E27FC236}">
                <a16:creationId xmlns:a16="http://schemas.microsoft.com/office/drawing/2014/main" id="{3E8B2D54-D576-6240-9D24-1E7FD25613E0}"/>
              </a:ext>
            </a:extLst>
          </p:cNvPr>
          <p:cNvGrpSpPr/>
          <p:nvPr userDrawn="1"/>
        </p:nvGrpSpPr>
        <p:grpSpPr>
          <a:xfrm flipV="1">
            <a:off x="10909300" y="6673596"/>
            <a:ext cx="1282700" cy="184404"/>
            <a:chOff x="7823200" y="4330700"/>
            <a:chExt cx="3479800" cy="177800"/>
          </a:xfrm>
        </p:grpSpPr>
        <p:sp>
          <p:nvSpPr>
            <p:cNvPr id="10" name="Rectángulo 9">
              <a:extLst>
                <a:ext uri="{FF2B5EF4-FFF2-40B4-BE49-F238E27FC236}">
                  <a16:creationId xmlns:a16="http://schemas.microsoft.com/office/drawing/2014/main" id="{40307BE5-293C-3346-96F0-03B9B7AEACC6}"/>
                </a:ext>
              </a:extLst>
            </p:cNvPr>
            <p:cNvSpPr/>
            <p:nvPr userDrawn="1"/>
          </p:nvSpPr>
          <p:spPr>
            <a:xfrm>
              <a:off x="7823200" y="4330700"/>
              <a:ext cx="1739900" cy="177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10">
              <a:extLst>
                <a:ext uri="{FF2B5EF4-FFF2-40B4-BE49-F238E27FC236}">
                  <a16:creationId xmlns:a16="http://schemas.microsoft.com/office/drawing/2014/main" id="{1AA1EBA8-4D7C-0343-A98B-1F78BA9381B6}"/>
                </a:ext>
              </a:extLst>
            </p:cNvPr>
            <p:cNvSpPr/>
            <p:nvPr userDrawn="1"/>
          </p:nvSpPr>
          <p:spPr>
            <a:xfrm>
              <a:off x="9563100" y="4330700"/>
              <a:ext cx="1739900" cy="177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pic>
        <p:nvPicPr>
          <p:cNvPr id="6" name="Imagen 5">
            <a:extLst>
              <a:ext uri="{FF2B5EF4-FFF2-40B4-BE49-F238E27FC236}">
                <a16:creationId xmlns:a16="http://schemas.microsoft.com/office/drawing/2014/main" id="{B2E16251-6341-AD16-2AF7-B43E495C1DF8}"/>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t="19408"/>
          <a:stretch/>
        </p:blipFill>
        <p:spPr>
          <a:xfrm>
            <a:off x="27802" y="68841"/>
            <a:ext cx="2154959" cy="900978"/>
          </a:xfrm>
          <a:prstGeom prst="rect">
            <a:avLst/>
          </a:prstGeom>
        </p:spPr>
      </p:pic>
    </p:spTree>
    <p:extLst>
      <p:ext uri="{BB962C8B-B14F-4D97-AF65-F5344CB8AC3E}">
        <p14:creationId xmlns:p14="http://schemas.microsoft.com/office/powerpoint/2010/main" val="2824259792"/>
      </p:ext>
    </p:extLst>
  </p:cSld>
  <p:clrMapOvr>
    <a:masterClrMapping/>
  </p:clrMapOvr>
  <p:extLst>
    <p:ext uri="{DCECCB84-F9BA-43D5-87BE-67443E8EF086}">
      <p15:sldGuideLst xmlns:p15="http://schemas.microsoft.com/office/powerpoint/2012/main">
        <p15:guide id="1" orient="horz" pos="618">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393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1">
          <p15:clr>
            <a:srgbClr val="F26B43"/>
          </p15:clr>
        </p15:guide>
        <p15:guide id="2" pos="7491">
          <p15:clr>
            <a:srgbClr val="F26B43"/>
          </p15:clr>
        </p15:guide>
        <p15:guide id="3" orient="horz" pos="119">
          <p15:clr>
            <a:srgbClr val="F26B43"/>
          </p15:clr>
        </p15:guide>
        <p15:guide id="4" pos="3840">
          <p15:clr>
            <a:srgbClr val="F26B43"/>
          </p15:clr>
        </p15:guide>
        <p15:guide id="5" orient="horz" pos="4133">
          <p15:clr>
            <a:srgbClr val="F26B43"/>
          </p15:clr>
        </p15:guide>
        <p15:guide id="6" pos="4021">
          <p15:clr>
            <a:srgbClr val="F26B43"/>
          </p15:clr>
        </p15:guide>
        <p15:guide id="7" pos="365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EE86D-3DD0-E04D-B2E0-07FD0785587F}"/>
              </a:ext>
            </a:extLst>
          </p:cNvPr>
          <p:cNvSpPr>
            <a:spLocks noGrp="1"/>
          </p:cNvSpPr>
          <p:nvPr>
            <p:ph type="title"/>
          </p:nvPr>
        </p:nvSpPr>
        <p:spPr/>
        <p:txBody>
          <a:bodyPr/>
          <a:lstStyle/>
          <a:p>
            <a:r>
              <a:rPr lang="es-CL"/>
              <a:t>ANALISIS DE DATOS</a:t>
            </a:r>
            <a:endParaRPr lang="es-CL" dirty="0"/>
          </a:p>
        </p:txBody>
      </p:sp>
      <p:sp>
        <p:nvSpPr>
          <p:cNvPr id="3" name="Subtítulo 2">
            <a:extLst>
              <a:ext uri="{FF2B5EF4-FFF2-40B4-BE49-F238E27FC236}">
                <a16:creationId xmlns:a16="http://schemas.microsoft.com/office/drawing/2014/main" id="{0FD43C03-CD5F-CA4F-8E55-5E5BC0C5DC08}"/>
              </a:ext>
            </a:extLst>
          </p:cNvPr>
          <p:cNvSpPr>
            <a:spLocks noGrp="1"/>
          </p:cNvSpPr>
          <p:nvPr>
            <p:ph type="subTitle" idx="1"/>
          </p:nvPr>
        </p:nvSpPr>
        <p:spPr/>
        <p:txBody>
          <a:bodyPr/>
          <a:lstStyle/>
          <a:p>
            <a:r>
              <a:rPr lang="es-CL" dirty="0"/>
              <a:t>La revolución de los datos al alcance de todos</a:t>
            </a:r>
          </a:p>
        </p:txBody>
      </p:sp>
    </p:spTree>
    <p:extLst>
      <p:ext uri="{BB962C8B-B14F-4D97-AF65-F5344CB8AC3E}">
        <p14:creationId xmlns:p14="http://schemas.microsoft.com/office/powerpoint/2010/main" val="350740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Ejercicios Carga de Datos</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707886"/>
          </a:xfrm>
          <a:prstGeom prst="rect">
            <a:avLst/>
          </a:prstGeom>
          <a:noFill/>
        </p:spPr>
        <p:txBody>
          <a:bodyPr wrap="square" rtlCol="0">
            <a:spAutoFit/>
          </a:bodyPr>
          <a:lstStyle/>
          <a:p>
            <a:pPr algn="just"/>
            <a:r>
              <a:rPr lang="es-CL" sz="2000" dirty="0"/>
              <a:t>Probaremos como se muestra la ventana Navegador cuando intentamos cargar datos desde distintos orígenes:</a:t>
            </a:r>
          </a:p>
        </p:txBody>
      </p:sp>
      <p:sp>
        <p:nvSpPr>
          <p:cNvPr id="6" name="5 CuadroTexto"/>
          <p:cNvSpPr txBox="1"/>
          <p:nvPr/>
        </p:nvSpPr>
        <p:spPr>
          <a:xfrm>
            <a:off x="1262053" y="2146150"/>
            <a:ext cx="6122445" cy="400110"/>
          </a:xfrm>
          <a:prstGeom prst="rect">
            <a:avLst/>
          </a:prstGeom>
          <a:noFill/>
        </p:spPr>
        <p:txBody>
          <a:bodyPr wrap="square" rtlCol="0">
            <a:spAutoFit/>
          </a:bodyPr>
          <a:lstStyle/>
          <a:p>
            <a:pPr algn="just">
              <a:buFont typeface="Wingdings" pitchFamily="2" charset="2"/>
              <a:buChar char="Ø"/>
            </a:pPr>
            <a:r>
              <a:rPr lang="es-CL" sz="2000" dirty="0"/>
              <a:t>Cargar datos desde un archivo .</a:t>
            </a:r>
            <a:r>
              <a:rPr lang="es-CL" sz="2000" dirty="0" err="1"/>
              <a:t>txt</a:t>
            </a:r>
            <a:endParaRPr lang="es-CL" sz="2000" dirty="0"/>
          </a:p>
        </p:txBody>
      </p:sp>
      <p:sp>
        <p:nvSpPr>
          <p:cNvPr id="7" name="6 CuadroTexto"/>
          <p:cNvSpPr txBox="1"/>
          <p:nvPr/>
        </p:nvSpPr>
        <p:spPr>
          <a:xfrm>
            <a:off x="1262048" y="2617215"/>
            <a:ext cx="6122445" cy="400110"/>
          </a:xfrm>
          <a:prstGeom prst="rect">
            <a:avLst/>
          </a:prstGeom>
          <a:noFill/>
        </p:spPr>
        <p:txBody>
          <a:bodyPr wrap="square" rtlCol="0">
            <a:spAutoFit/>
          </a:bodyPr>
          <a:lstStyle/>
          <a:p>
            <a:pPr algn="just">
              <a:buFont typeface="Wingdings" pitchFamily="2" charset="2"/>
              <a:buChar char="Ø"/>
            </a:pPr>
            <a:r>
              <a:rPr lang="es-CL" sz="2000" dirty="0"/>
              <a:t>Cargar datos desde un archivo .</a:t>
            </a:r>
            <a:r>
              <a:rPr lang="es-CL" sz="2000" dirty="0" err="1"/>
              <a:t>cvs</a:t>
            </a:r>
            <a:endParaRPr lang="es-CL" sz="2000" dirty="0"/>
          </a:p>
        </p:txBody>
      </p:sp>
      <p:sp>
        <p:nvSpPr>
          <p:cNvPr id="8" name="7 CuadroTexto"/>
          <p:cNvSpPr txBox="1"/>
          <p:nvPr/>
        </p:nvSpPr>
        <p:spPr>
          <a:xfrm>
            <a:off x="1262043" y="3088280"/>
            <a:ext cx="6122445" cy="400110"/>
          </a:xfrm>
          <a:prstGeom prst="rect">
            <a:avLst/>
          </a:prstGeom>
          <a:noFill/>
        </p:spPr>
        <p:txBody>
          <a:bodyPr wrap="square" rtlCol="0">
            <a:spAutoFit/>
          </a:bodyPr>
          <a:lstStyle/>
          <a:p>
            <a:pPr algn="just">
              <a:buFont typeface="Wingdings" pitchFamily="2" charset="2"/>
              <a:buChar char="Ø"/>
            </a:pPr>
            <a:r>
              <a:rPr lang="es-CL" sz="2000" dirty="0"/>
              <a:t>Cargar datos desde un archivo .</a:t>
            </a:r>
            <a:r>
              <a:rPr lang="es-CL" sz="2000" dirty="0" err="1"/>
              <a:t>xlsx</a:t>
            </a:r>
            <a:endParaRPr lang="es-CL" sz="2000" dirty="0"/>
          </a:p>
        </p:txBody>
      </p:sp>
      <p:sp>
        <p:nvSpPr>
          <p:cNvPr id="9" name="8 CuadroTexto"/>
          <p:cNvSpPr txBox="1"/>
          <p:nvPr/>
        </p:nvSpPr>
        <p:spPr>
          <a:xfrm>
            <a:off x="1262038" y="3559345"/>
            <a:ext cx="6122445" cy="400110"/>
          </a:xfrm>
          <a:prstGeom prst="rect">
            <a:avLst/>
          </a:prstGeom>
          <a:noFill/>
        </p:spPr>
        <p:txBody>
          <a:bodyPr wrap="square" rtlCol="0">
            <a:spAutoFit/>
          </a:bodyPr>
          <a:lstStyle/>
          <a:p>
            <a:pPr algn="just">
              <a:buFont typeface="Wingdings" pitchFamily="2" charset="2"/>
              <a:buChar char="Ø"/>
            </a:pPr>
            <a:r>
              <a:rPr lang="es-CL" sz="2000" dirty="0"/>
              <a:t>Cargar datos desde una página web</a:t>
            </a:r>
          </a:p>
        </p:txBody>
      </p:sp>
      <p:sp>
        <p:nvSpPr>
          <p:cNvPr id="10" name="9 CuadroTexto"/>
          <p:cNvSpPr txBox="1"/>
          <p:nvPr/>
        </p:nvSpPr>
        <p:spPr>
          <a:xfrm>
            <a:off x="1262033" y="4030410"/>
            <a:ext cx="6122445" cy="400110"/>
          </a:xfrm>
          <a:prstGeom prst="rect">
            <a:avLst/>
          </a:prstGeom>
          <a:noFill/>
        </p:spPr>
        <p:txBody>
          <a:bodyPr wrap="square" rtlCol="0">
            <a:spAutoFit/>
          </a:bodyPr>
          <a:lstStyle/>
          <a:p>
            <a:pPr algn="just">
              <a:buFont typeface="Wingdings" pitchFamily="2" charset="2"/>
              <a:buChar char="Ø"/>
            </a:pPr>
            <a:r>
              <a:rPr lang="es-CL" sz="2000" dirty="0"/>
              <a:t>Cargar datos desde una base de datos </a:t>
            </a:r>
            <a:r>
              <a:rPr lang="es-CL" sz="2000" dirty="0" err="1"/>
              <a:t>access</a:t>
            </a:r>
            <a:endParaRPr lang="es-CL" sz="2000" dirty="0"/>
          </a:p>
        </p:txBody>
      </p:sp>
      <p:sp>
        <p:nvSpPr>
          <p:cNvPr id="11" name="10 CuadroTexto"/>
          <p:cNvSpPr txBox="1"/>
          <p:nvPr/>
        </p:nvSpPr>
        <p:spPr>
          <a:xfrm>
            <a:off x="500033" y="4989308"/>
            <a:ext cx="11391929" cy="707886"/>
          </a:xfrm>
          <a:prstGeom prst="rect">
            <a:avLst/>
          </a:prstGeom>
          <a:noFill/>
        </p:spPr>
        <p:txBody>
          <a:bodyPr wrap="square" rtlCol="0">
            <a:spAutoFit/>
          </a:bodyPr>
          <a:lstStyle/>
          <a:p>
            <a:pPr algn="just"/>
            <a:r>
              <a:rPr lang="es-CL" sz="2000" dirty="0"/>
              <a:t>Todos los archivos deberán encontrarse en una carpeta en el escritorio, excepto la dirección web que se dará en el momento de realizar el ejercicio.</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Cargar o Transformar Datos</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707886"/>
          </a:xfrm>
          <a:prstGeom prst="rect">
            <a:avLst/>
          </a:prstGeom>
          <a:noFill/>
        </p:spPr>
        <p:txBody>
          <a:bodyPr wrap="square" rtlCol="0">
            <a:spAutoFit/>
          </a:bodyPr>
          <a:lstStyle/>
          <a:p>
            <a:r>
              <a:rPr lang="es-CL" sz="2000" dirty="0"/>
              <a:t>Cuando ya se seleccionó la tabla con la que se va a trabajar y se está comprobando la vista previa, se activan los botones Cargar y Transformar Datos.</a:t>
            </a:r>
          </a:p>
        </p:txBody>
      </p:sp>
      <p:sp>
        <p:nvSpPr>
          <p:cNvPr id="8" name="7 CuadroTexto"/>
          <p:cNvSpPr txBox="1"/>
          <p:nvPr/>
        </p:nvSpPr>
        <p:spPr>
          <a:xfrm>
            <a:off x="500028" y="1759252"/>
            <a:ext cx="11391929" cy="707886"/>
          </a:xfrm>
          <a:prstGeom prst="rect">
            <a:avLst/>
          </a:prstGeom>
          <a:noFill/>
        </p:spPr>
        <p:txBody>
          <a:bodyPr wrap="square" rtlCol="0">
            <a:spAutoFit/>
          </a:bodyPr>
          <a:lstStyle/>
          <a:p>
            <a:r>
              <a:rPr lang="es-CL" sz="2000" dirty="0"/>
              <a:t>En este momento, puede seleccionar </a:t>
            </a:r>
            <a:r>
              <a:rPr lang="es-CL" sz="2000" b="1" u="sng" dirty="0"/>
              <a:t>Cargar</a:t>
            </a:r>
            <a:r>
              <a:rPr lang="es-CL" sz="2000" dirty="0"/>
              <a:t> para cargar la tabla, o bien </a:t>
            </a:r>
            <a:r>
              <a:rPr lang="es-CL" sz="2000" b="1" u="sng" dirty="0"/>
              <a:t>Transformar datos</a:t>
            </a:r>
            <a:r>
              <a:rPr lang="es-CL" sz="2000" dirty="0"/>
              <a:t> para realizar cambios en la tabla antes de cargarlos.</a:t>
            </a:r>
          </a:p>
        </p:txBody>
      </p:sp>
      <p:pic>
        <p:nvPicPr>
          <p:cNvPr id="7170" name="Picture 2"/>
          <p:cNvPicPr>
            <a:picLocks noChangeAspect="1" noChangeArrowheads="1"/>
          </p:cNvPicPr>
          <p:nvPr/>
        </p:nvPicPr>
        <p:blipFill>
          <a:blip r:embed="rId2"/>
          <a:srcRect l="17985" t="2582" r="19180" b="9470"/>
          <a:stretch>
            <a:fillRect/>
          </a:stretch>
        </p:blipFill>
        <p:spPr bwMode="auto">
          <a:xfrm>
            <a:off x="3850218" y="2591833"/>
            <a:ext cx="4777597" cy="3759632"/>
          </a:xfrm>
          <a:prstGeom prst="rect">
            <a:avLst/>
          </a:prstGeom>
          <a:noFill/>
          <a:ln w="9525">
            <a:noFill/>
            <a:miter lim="800000"/>
            <a:headEnd/>
            <a:tailEnd/>
          </a:ln>
          <a:effectLst/>
        </p:spPr>
      </p:pic>
      <p:sp>
        <p:nvSpPr>
          <p:cNvPr id="9" name="8 Rectángulo"/>
          <p:cNvSpPr/>
          <p:nvPr/>
        </p:nvSpPr>
        <p:spPr>
          <a:xfrm>
            <a:off x="7079675" y="6074377"/>
            <a:ext cx="1163782" cy="3740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Cargar</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707886"/>
          </a:xfrm>
          <a:prstGeom prst="rect">
            <a:avLst/>
          </a:prstGeom>
          <a:noFill/>
        </p:spPr>
        <p:txBody>
          <a:bodyPr wrap="square" rtlCol="0">
            <a:spAutoFit/>
          </a:bodyPr>
          <a:lstStyle/>
          <a:p>
            <a:pPr algn="just"/>
            <a:r>
              <a:rPr lang="es-CL" sz="2000" dirty="0"/>
              <a:t>Si selecciona el botón Cargar, </a:t>
            </a:r>
            <a:r>
              <a:rPr lang="es-CL" sz="2000" dirty="0" err="1"/>
              <a:t>Power</a:t>
            </a:r>
            <a:r>
              <a:rPr lang="es-CL" sz="2000" dirty="0"/>
              <a:t> BI Desktop comenzará la carga de datos en la ventana principal y la tabla de datos será mostrada en el panel de Campos. </a:t>
            </a:r>
          </a:p>
        </p:txBody>
      </p:sp>
      <p:pic>
        <p:nvPicPr>
          <p:cNvPr id="8194" name="Picture 2"/>
          <p:cNvPicPr>
            <a:picLocks noChangeAspect="1" noChangeArrowheads="1"/>
          </p:cNvPicPr>
          <p:nvPr/>
        </p:nvPicPr>
        <p:blipFill>
          <a:blip r:embed="rId2"/>
          <a:srcRect l="53477" b="6250"/>
          <a:stretch>
            <a:fillRect/>
          </a:stretch>
        </p:blipFill>
        <p:spPr bwMode="auto">
          <a:xfrm>
            <a:off x="3688340" y="1718973"/>
            <a:ext cx="4100512" cy="4645742"/>
          </a:xfrm>
          <a:prstGeom prst="rect">
            <a:avLst/>
          </a:prstGeom>
          <a:noFill/>
          <a:ln w="9525">
            <a:noFill/>
            <a:miter lim="800000"/>
            <a:headEnd/>
            <a:tailEnd/>
          </a:ln>
          <a:effectLst/>
        </p:spPr>
      </p:pic>
      <p:sp>
        <p:nvSpPr>
          <p:cNvPr id="10" name="9 Rectángulo"/>
          <p:cNvSpPr/>
          <p:nvPr/>
        </p:nvSpPr>
        <p:spPr>
          <a:xfrm>
            <a:off x="6525490" y="2701636"/>
            <a:ext cx="1440874" cy="26739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Transformar Datos</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1323439"/>
          </a:xfrm>
          <a:prstGeom prst="rect">
            <a:avLst/>
          </a:prstGeom>
          <a:noFill/>
        </p:spPr>
        <p:txBody>
          <a:bodyPr wrap="square" rtlCol="0">
            <a:spAutoFit/>
          </a:bodyPr>
          <a:lstStyle/>
          <a:p>
            <a:pPr algn="just"/>
            <a:r>
              <a:rPr lang="es-CL" sz="2000" dirty="0"/>
              <a:t>Si selecciona el botón Transformar Datos desde la ventana de navegación, entonces </a:t>
            </a:r>
            <a:r>
              <a:rPr lang="es-CL" sz="2000" dirty="0" err="1"/>
              <a:t>Power</a:t>
            </a:r>
            <a:r>
              <a:rPr lang="es-CL" sz="2000" dirty="0"/>
              <a:t> BI iniciará el Editor de </a:t>
            </a:r>
            <a:r>
              <a:rPr lang="es-CL" sz="2000" dirty="0" err="1"/>
              <a:t>Power</a:t>
            </a:r>
            <a:r>
              <a:rPr lang="es-CL" sz="2000" dirty="0"/>
              <a:t> </a:t>
            </a:r>
            <a:r>
              <a:rPr lang="es-CL" sz="2000" dirty="0" err="1"/>
              <a:t>Query</a:t>
            </a:r>
            <a:r>
              <a:rPr lang="es-CL" sz="2000" dirty="0"/>
              <a:t>, con una vista representativa de la tabla. El panel </a:t>
            </a:r>
            <a:r>
              <a:rPr lang="es-CL" sz="2000" b="1" dirty="0"/>
              <a:t>Configuración de la consulta</a:t>
            </a:r>
            <a:r>
              <a:rPr lang="es-CL" sz="2000" dirty="0"/>
              <a:t> está a la derecha, o bien puede mostrarlo si selecciona </a:t>
            </a:r>
            <a:r>
              <a:rPr lang="es-CL" sz="2000" b="1" dirty="0"/>
              <a:t>Configuración de la consulta</a:t>
            </a:r>
            <a:r>
              <a:rPr lang="es-CL" sz="2000" dirty="0"/>
              <a:t> en la pestaña </a:t>
            </a:r>
            <a:r>
              <a:rPr lang="es-CL" sz="2000" b="1" dirty="0"/>
              <a:t>Vista</a:t>
            </a:r>
            <a:r>
              <a:rPr lang="es-CL" sz="2000" dirty="0"/>
              <a:t> del Editor de </a:t>
            </a:r>
            <a:r>
              <a:rPr lang="es-CL" sz="2000" dirty="0" err="1"/>
              <a:t>Power</a:t>
            </a:r>
            <a:r>
              <a:rPr lang="es-CL" sz="2000" dirty="0"/>
              <a:t> </a:t>
            </a:r>
            <a:r>
              <a:rPr lang="es-CL" sz="2000" dirty="0" err="1"/>
              <a:t>Query</a:t>
            </a:r>
            <a:r>
              <a:rPr lang="es-CL" sz="2000" dirty="0"/>
              <a:t>.</a:t>
            </a:r>
          </a:p>
        </p:txBody>
      </p:sp>
      <p:pic>
        <p:nvPicPr>
          <p:cNvPr id="9218" name="Picture 2"/>
          <p:cNvPicPr>
            <a:picLocks noChangeAspect="1" noChangeArrowheads="1"/>
          </p:cNvPicPr>
          <p:nvPr/>
        </p:nvPicPr>
        <p:blipFill>
          <a:blip r:embed="rId2"/>
          <a:srcRect b="6250"/>
          <a:stretch>
            <a:fillRect/>
          </a:stretch>
        </p:blipFill>
        <p:spPr bwMode="auto">
          <a:xfrm>
            <a:off x="2270802" y="2541523"/>
            <a:ext cx="7288832" cy="3841844"/>
          </a:xfrm>
          <a:prstGeom prst="rect">
            <a:avLst/>
          </a:prstGeom>
          <a:noFill/>
          <a:ln w="9525">
            <a:noFill/>
            <a:miter lim="800000"/>
            <a:headEnd/>
            <a:tailEnd/>
          </a:ln>
          <a:effectLst/>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Editor de </a:t>
            </a:r>
            <a:r>
              <a:rPr lang="es-ES" sz="1600" dirty="0" err="1">
                <a:solidFill>
                  <a:schemeClr val="accent6">
                    <a:lumMod val="60000"/>
                    <a:lumOff val="40000"/>
                  </a:schemeClr>
                </a:solidFill>
              </a:rPr>
              <a:t>Power</a:t>
            </a:r>
            <a:r>
              <a:rPr lang="es-ES" sz="1600" dirty="0">
                <a:solidFill>
                  <a:schemeClr val="accent6">
                    <a:lumMod val="60000"/>
                    <a:lumOff val="40000"/>
                  </a:schemeClr>
                </a:solidFill>
              </a:rPr>
              <a:t> </a:t>
            </a:r>
            <a:r>
              <a:rPr lang="es-ES" sz="1600" dirty="0" err="1">
                <a:solidFill>
                  <a:schemeClr val="accent6">
                    <a:lumMod val="60000"/>
                    <a:lumOff val="40000"/>
                  </a:schemeClr>
                </a:solidFill>
              </a:rPr>
              <a:t>Query</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707886"/>
          </a:xfrm>
          <a:prstGeom prst="rect">
            <a:avLst/>
          </a:prstGeom>
          <a:noFill/>
        </p:spPr>
        <p:txBody>
          <a:bodyPr wrap="square" rtlCol="0">
            <a:spAutoFit/>
          </a:bodyPr>
          <a:lstStyle/>
          <a:p>
            <a:pPr algn="just"/>
            <a:r>
              <a:rPr lang="es-CL" sz="2000" dirty="0"/>
              <a:t>El Editor de </a:t>
            </a:r>
            <a:r>
              <a:rPr lang="es-CL" sz="2000" dirty="0" err="1"/>
              <a:t>Power</a:t>
            </a:r>
            <a:r>
              <a:rPr lang="es-CL" sz="2000" dirty="0"/>
              <a:t> </a:t>
            </a:r>
            <a:r>
              <a:rPr lang="es-CL" sz="2000" dirty="0" err="1"/>
              <a:t>Query</a:t>
            </a:r>
            <a:r>
              <a:rPr lang="es-CL" sz="2000" dirty="0"/>
              <a:t> es una herramienta eficaz para dar forma a los datos y transformarlos con el objetivo de que estén listos para sus modelos y visualizaciones.</a:t>
            </a:r>
          </a:p>
        </p:txBody>
      </p:sp>
      <p:sp>
        <p:nvSpPr>
          <p:cNvPr id="8" name="7 CuadroTexto"/>
          <p:cNvSpPr txBox="1"/>
          <p:nvPr/>
        </p:nvSpPr>
        <p:spPr>
          <a:xfrm>
            <a:off x="500028" y="1745397"/>
            <a:ext cx="11391929" cy="707886"/>
          </a:xfrm>
          <a:prstGeom prst="rect">
            <a:avLst/>
          </a:prstGeom>
          <a:noFill/>
        </p:spPr>
        <p:txBody>
          <a:bodyPr wrap="square" rtlCol="0">
            <a:spAutoFit/>
          </a:bodyPr>
          <a:lstStyle/>
          <a:p>
            <a:pPr algn="just"/>
            <a:r>
              <a:rPr lang="es-CL" sz="2000" dirty="0"/>
              <a:t>Si realizó la Carga de Datos sin editar y desea editarlos, entonces puede iniciar esta herramienta desde el botón Transformar Datos de la Ficha Inicio sección Consultas de </a:t>
            </a:r>
            <a:r>
              <a:rPr lang="es-CL" sz="2000" dirty="0" err="1"/>
              <a:t>Power</a:t>
            </a:r>
            <a:r>
              <a:rPr lang="es-CL" sz="2000" dirty="0"/>
              <a:t> BI</a:t>
            </a:r>
          </a:p>
        </p:txBody>
      </p:sp>
      <p:sp>
        <p:nvSpPr>
          <p:cNvPr id="9" name="8 CuadroTexto"/>
          <p:cNvSpPr txBox="1"/>
          <p:nvPr/>
        </p:nvSpPr>
        <p:spPr>
          <a:xfrm>
            <a:off x="500023" y="2438142"/>
            <a:ext cx="11391929" cy="1015663"/>
          </a:xfrm>
          <a:prstGeom prst="rect">
            <a:avLst/>
          </a:prstGeom>
          <a:noFill/>
        </p:spPr>
        <p:txBody>
          <a:bodyPr wrap="square" rtlCol="0">
            <a:spAutoFit/>
          </a:bodyPr>
          <a:lstStyle/>
          <a:p>
            <a:pPr algn="just"/>
            <a:r>
              <a:rPr lang="es-CL" sz="2000" dirty="0"/>
              <a:t>También puede iniciar esta herramienta desde el Panel Campos de </a:t>
            </a:r>
            <a:r>
              <a:rPr lang="es-CL" sz="2000" dirty="0" err="1"/>
              <a:t>Power</a:t>
            </a:r>
            <a:r>
              <a:rPr lang="es-CL" sz="2000" dirty="0"/>
              <a:t> BI, haciendo clic en el botón que está al lado de la tabla (botón con tres puntos suspensivos) que se ha cargado o haciendo clic con el botón secundario del mouse sobre la tabla en ese panel.</a:t>
            </a:r>
          </a:p>
        </p:txBody>
      </p:sp>
      <p:pic>
        <p:nvPicPr>
          <p:cNvPr id="10242" name="Picture 2"/>
          <p:cNvPicPr>
            <a:picLocks noChangeAspect="1" noChangeArrowheads="1"/>
          </p:cNvPicPr>
          <p:nvPr/>
        </p:nvPicPr>
        <p:blipFill>
          <a:blip r:embed="rId2"/>
          <a:srcRect/>
          <a:stretch>
            <a:fillRect/>
          </a:stretch>
        </p:blipFill>
        <p:spPr bwMode="auto">
          <a:xfrm>
            <a:off x="500033" y="3453805"/>
            <a:ext cx="4426093" cy="3038529"/>
          </a:xfrm>
          <a:prstGeom prst="rect">
            <a:avLst/>
          </a:prstGeom>
          <a:noFill/>
          <a:ln w="9525">
            <a:noFill/>
            <a:miter lim="800000"/>
            <a:headEnd/>
            <a:tailEnd/>
          </a:ln>
          <a:effectLst/>
        </p:spPr>
      </p:pic>
      <p:sp>
        <p:nvSpPr>
          <p:cNvPr id="10" name="9 CuadroTexto"/>
          <p:cNvSpPr txBox="1"/>
          <p:nvPr/>
        </p:nvSpPr>
        <p:spPr>
          <a:xfrm>
            <a:off x="5196726" y="3453805"/>
            <a:ext cx="6695226" cy="584775"/>
          </a:xfrm>
          <a:prstGeom prst="rect">
            <a:avLst/>
          </a:prstGeom>
          <a:noFill/>
        </p:spPr>
        <p:txBody>
          <a:bodyPr wrap="square" rtlCol="0">
            <a:spAutoFit/>
          </a:bodyPr>
          <a:lstStyle/>
          <a:p>
            <a:pPr algn="just"/>
            <a:r>
              <a:rPr lang="es-CL" sz="1600" dirty="0"/>
              <a:t>1.- En la cinta de opciones, los botones activos le permiten interactuar con los datos de la consulta.</a:t>
            </a:r>
          </a:p>
        </p:txBody>
      </p:sp>
      <p:sp>
        <p:nvSpPr>
          <p:cNvPr id="11" name="10 CuadroTexto"/>
          <p:cNvSpPr txBox="1"/>
          <p:nvPr/>
        </p:nvSpPr>
        <p:spPr>
          <a:xfrm>
            <a:off x="5196721" y="4063420"/>
            <a:ext cx="6695226" cy="830997"/>
          </a:xfrm>
          <a:prstGeom prst="rect">
            <a:avLst/>
          </a:prstGeom>
          <a:noFill/>
        </p:spPr>
        <p:txBody>
          <a:bodyPr wrap="square" rtlCol="0">
            <a:spAutoFit/>
          </a:bodyPr>
          <a:lstStyle/>
          <a:p>
            <a:pPr algn="just"/>
            <a:r>
              <a:rPr lang="es-CL" sz="1600" dirty="0"/>
              <a:t>2.- En el panel de la izquierda, se muestran las consultas (una para cada tabla o entidad) y están disponibles para seleccionarlas, verlas y darles forma.</a:t>
            </a:r>
          </a:p>
        </p:txBody>
      </p:sp>
      <p:sp>
        <p:nvSpPr>
          <p:cNvPr id="12" name="11 CuadroTexto"/>
          <p:cNvSpPr txBox="1"/>
          <p:nvPr/>
        </p:nvSpPr>
        <p:spPr>
          <a:xfrm>
            <a:off x="5196716" y="4894715"/>
            <a:ext cx="6695226" cy="584775"/>
          </a:xfrm>
          <a:prstGeom prst="rect">
            <a:avLst/>
          </a:prstGeom>
          <a:noFill/>
        </p:spPr>
        <p:txBody>
          <a:bodyPr wrap="square" rtlCol="0">
            <a:spAutoFit/>
          </a:bodyPr>
          <a:lstStyle/>
          <a:p>
            <a:pPr algn="just"/>
            <a:r>
              <a:rPr lang="es-CL" sz="1600" dirty="0"/>
              <a:t>3.- En el panel del control, se muestran los datos de la consulta seleccionada que ya están disponibles para darles forma.</a:t>
            </a:r>
          </a:p>
        </p:txBody>
      </p:sp>
      <p:sp>
        <p:nvSpPr>
          <p:cNvPr id="13" name="12 CuadroTexto"/>
          <p:cNvSpPr txBox="1"/>
          <p:nvPr/>
        </p:nvSpPr>
        <p:spPr>
          <a:xfrm>
            <a:off x="5196711" y="5462765"/>
            <a:ext cx="6695226" cy="584775"/>
          </a:xfrm>
          <a:prstGeom prst="rect">
            <a:avLst/>
          </a:prstGeom>
          <a:noFill/>
        </p:spPr>
        <p:txBody>
          <a:bodyPr wrap="square" rtlCol="0">
            <a:spAutoFit/>
          </a:bodyPr>
          <a:lstStyle/>
          <a:p>
            <a:pPr algn="just"/>
            <a:r>
              <a:rPr lang="es-CL" sz="1600" dirty="0"/>
              <a:t>4.- La ventana </a:t>
            </a:r>
            <a:r>
              <a:rPr lang="es-CL" sz="1600" b="1" dirty="0"/>
              <a:t>Configuración de la consulta </a:t>
            </a:r>
            <a:r>
              <a:rPr lang="es-CL" sz="1600" dirty="0"/>
              <a:t>muestra las propiedades de la consulta y los pasos aplicados.</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10242"/>
                                        </p:tgtEl>
                                        <p:attrNameLst>
                                          <p:attrName>style.visibility</p:attrName>
                                        </p:attrNameLst>
                                      </p:cBhvr>
                                      <p:to>
                                        <p:strVal val="visible"/>
                                      </p:to>
                                    </p:set>
                                    <p:animEffect transition="in" filter="fade">
                                      <p:cBhvr>
                                        <p:cTn id="22" dur="2000"/>
                                        <p:tgtEl>
                                          <p:spTgt spid="10242"/>
                                        </p:tgtEl>
                                      </p:cBhvr>
                                    </p:animEffect>
                                    <p:anim calcmode="lin" valueType="num">
                                      <p:cBhvr>
                                        <p:cTn id="23" dur="2000" fill="hold"/>
                                        <p:tgtEl>
                                          <p:spTgt spid="10242"/>
                                        </p:tgtEl>
                                        <p:attrNameLst>
                                          <p:attrName>style.rotation</p:attrName>
                                        </p:attrNameLst>
                                      </p:cBhvr>
                                      <p:tavLst>
                                        <p:tav tm="0">
                                          <p:val>
                                            <p:fltVal val="720"/>
                                          </p:val>
                                        </p:tav>
                                        <p:tav tm="100000">
                                          <p:val>
                                            <p:fltVal val="0"/>
                                          </p:val>
                                        </p:tav>
                                      </p:tavLst>
                                    </p:anim>
                                    <p:anim calcmode="lin" valueType="num">
                                      <p:cBhvr>
                                        <p:cTn id="24" dur="2000" fill="hold"/>
                                        <p:tgtEl>
                                          <p:spTgt spid="10242"/>
                                        </p:tgtEl>
                                        <p:attrNameLst>
                                          <p:attrName>ppt_h</p:attrName>
                                        </p:attrNameLst>
                                      </p:cBhvr>
                                      <p:tavLst>
                                        <p:tav tm="0">
                                          <p:val>
                                            <p:fltVal val="0"/>
                                          </p:val>
                                        </p:tav>
                                        <p:tav tm="100000">
                                          <p:val>
                                            <p:strVal val="#ppt_h"/>
                                          </p:val>
                                        </p:tav>
                                      </p:tavLst>
                                    </p:anim>
                                    <p:anim calcmode="lin" valueType="num">
                                      <p:cBhvr>
                                        <p:cTn id="25" dur="2000" fill="hold"/>
                                        <p:tgtEl>
                                          <p:spTgt spid="10242"/>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ox(i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i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ox(in)">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Menús contextuales del Editor</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1323439"/>
          </a:xfrm>
          <a:prstGeom prst="rect">
            <a:avLst/>
          </a:prstGeom>
          <a:noFill/>
        </p:spPr>
        <p:txBody>
          <a:bodyPr wrap="square" rtlCol="0">
            <a:spAutoFit/>
          </a:bodyPr>
          <a:lstStyle/>
          <a:p>
            <a:pPr algn="just"/>
            <a:r>
              <a:rPr lang="es-CL" sz="2000" dirty="0"/>
              <a:t>Como es normal para los programas de Windows, el Editor hace uso completo de los menús contextuales (o “clic derecho”) como alternativa al uso de las cintas de opciones. Al transformar conjuntos de datos, hay tres menús contextuales principales que probablemente se encontrará utilizando:</a:t>
            </a:r>
          </a:p>
        </p:txBody>
      </p:sp>
      <p:sp>
        <p:nvSpPr>
          <p:cNvPr id="8" name="7 CuadroTexto"/>
          <p:cNvSpPr txBox="1"/>
          <p:nvPr/>
        </p:nvSpPr>
        <p:spPr>
          <a:xfrm>
            <a:off x="500028" y="2299597"/>
            <a:ext cx="11391929" cy="707886"/>
          </a:xfrm>
          <a:prstGeom prst="rect">
            <a:avLst/>
          </a:prstGeom>
          <a:noFill/>
        </p:spPr>
        <p:txBody>
          <a:bodyPr wrap="square" rtlCol="0">
            <a:spAutoFit/>
          </a:bodyPr>
          <a:lstStyle/>
          <a:p>
            <a:pPr algn="just"/>
            <a:r>
              <a:rPr lang="es-CL" sz="2000" dirty="0"/>
              <a:t>• </a:t>
            </a:r>
            <a:r>
              <a:rPr lang="es-CL" sz="2000" b="1" u="sng" dirty="0"/>
              <a:t>Menú de tabla:</a:t>
            </a:r>
            <a:r>
              <a:rPr lang="es-CL" sz="2000" dirty="0"/>
              <a:t> este menú aparece cuando hace clic con el botón derecho en la esquina superior de la cuadrícula que contiene los datos.</a:t>
            </a:r>
          </a:p>
        </p:txBody>
      </p:sp>
      <p:sp>
        <p:nvSpPr>
          <p:cNvPr id="14" name="13 CuadroTexto"/>
          <p:cNvSpPr txBox="1"/>
          <p:nvPr/>
        </p:nvSpPr>
        <p:spPr>
          <a:xfrm>
            <a:off x="500023" y="3061617"/>
            <a:ext cx="11391929" cy="707886"/>
          </a:xfrm>
          <a:prstGeom prst="rect">
            <a:avLst/>
          </a:prstGeom>
          <a:noFill/>
        </p:spPr>
        <p:txBody>
          <a:bodyPr wrap="square" rtlCol="0">
            <a:spAutoFit/>
          </a:bodyPr>
          <a:lstStyle/>
          <a:p>
            <a:pPr algn="just"/>
            <a:r>
              <a:rPr lang="es-CL" sz="2000" dirty="0"/>
              <a:t>• </a:t>
            </a:r>
            <a:r>
              <a:rPr lang="es-CL" sz="2000" b="1" u="sng" dirty="0"/>
              <a:t>Menú de columna:</a:t>
            </a:r>
            <a:r>
              <a:rPr lang="es-CL" sz="2000" dirty="0"/>
              <a:t> este menú aparece cuando hace clic con el botón derecho en el título de una columna.</a:t>
            </a:r>
          </a:p>
        </p:txBody>
      </p:sp>
      <p:sp>
        <p:nvSpPr>
          <p:cNvPr id="15" name="14 CuadroTexto"/>
          <p:cNvSpPr txBox="1"/>
          <p:nvPr/>
        </p:nvSpPr>
        <p:spPr>
          <a:xfrm>
            <a:off x="500018" y="3768217"/>
            <a:ext cx="11391929" cy="400110"/>
          </a:xfrm>
          <a:prstGeom prst="rect">
            <a:avLst/>
          </a:prstGeom>
          <a:noFill/>
        </p:spPr>
        <p:txBody>
          <a:bodyPr wrap="square" rtlCol="0">
            <a:spAutoFit/>
          </a:bodyPr>
          <a:lstStyle/>
          <a:p>
            <a:pPr algn="just"/>
            <a:r>
              <a:rPr lang="es-CL" sz="2000" dirty="0"/>
              <a:t>• </a:t>
            </a:r>
            <a:r>
              <a:rPr lang="es-CL" sz="2000" b="1" u="sng" dirty="0"/>
              <a:t>Menú de celda:</a:t>
            </a:r>
            <a:r>
              <a:rPr lang="es-CL" sz="2000" dirty="0"/>
              <a:t> este menú aparece cuando hace clic con el botón derecho en una celda de datos</a:t>
            </a:r>
          </a:p>
        </p:txBody>
      </p:sp>
      <p:pic>
        <p:nvPicPr>
          <p:cNvPr id="4098" name="Picture 2"/>
          <p:cNvPicPr>
            <a:picLocks noChangeAspect="1" noChangeArrowheads="1"/>
          </p:cNvPicPr>
          <p:nvPr/>
        </p:nvPicPr>
        <p:blipFill>
          <a:blip r:embed="rId2"/>
          <a:srcRect r="55597" b="10038"/>
          <a:stretch>
            <a:fillRect/>
          </a:stretch>
        </p:blipFill>
        <p:spPr bwMode="auto">
          <a:xfrm>
            <a:off x="1004455" y="4293022"/>
            <a:ext cx="2036618" cy="231988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r="42866" b="13352"/>
          <a:stretch>
            <a:fillRect/>
          </a:stretch>
        </p:blipFill>
        <p:spPr bwMode="auto">
          <a:xfrm>
            <a:off x="4439553" y="4347959"/>
            <a:ext cx="2618846" cy="2232959"/>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r="57028" b="6475"/>
          <a:stretch>
            <a:fillRect/>
          </a:stretch>
        </p:blipFill>
        <p:spPr bwMode="auto">
          <a:xfrm>
            <a:off x="8478134" y="4347959"/>
            <a:ext cx="1829662" cy="2238823"/>
          </a:xfrm>
          <a:prstGeom prst="rect">
            <a:avLst/>
          </a:prstGeom>
          <a:noFill/>
          <a:ln w="9525">
            <a:noFill/>
            <a:miter lim="800000"/>
            <a:headEnd/>
            <a:tailEnd/>
          </a:ln>
          <a:effectLst/>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par>
                                <p:cTn id="20" presetID="1" presetClass="entr" presetSubtype="0" fill="hold" nodeType="withEffect">
                                  <p:stCondLst>
                                    <p:cond delay="0"/>
                                  </p:stCondLst>
                                  <p:childTnLst>
                                    <p:set>
                                      <p:cBhvr>
                                        <p:cTn id="21" dur="1" fill="hold">
                                          <p:stCondLst>
                                            <p:cond delay="0"/>
                                          </p:stCondLst>
                                        </p:cTn>
                                        <p:tgtEl>
                                          <p:spTgt spid="409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box(in)">
                                      <p:cBhvr>
                                        <p:cTn id="26" dur="500"/>
                                        <p:tgtEl>
                                          <p:spTgt spid="15"/>
                                        </p:tgtEl>
                                      </p:cBhvr>
                                    </p:animEffect>
                                  </p:childTnLst>
                                </p:cTn>
                              </p:par>
                              <p:par>
                                <p:cTn id="27" presetID="1" presetClass="entr" presetSubtype="0" fill="hold" nodeType="withEffect">
                                  <p:stCondLst>
                                    <p:cond delay="0"/>
                                  </p:stCondLst>
                                  <p:childTnLst>
                                    <p:set>
                                      <p:cBhvr>
                                        <p:cTn id="28"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Editor de </a:t>
            </a:r>
            <a:r>
              <a:rPr lang="es-ES" sz="1600" dirty="0" err="1">
                <a:solidFill>
                  <a:schemeClr val="accent6">
                    <a:lumMod val="60000"/>
                    <a:lumOff val="40000"/>
                  </a:schemeClr>
                </a:solidFill>
              </a:rPr>
              <a:t>Power</a:t>
            </a:r>
            <a:r>
              <a:rPr lang="es-ES" sz="1600" dirty="0">
                <a:solidFill>
                  <a:schemeClr val="accent6">
                    <a:lumMod val="60000"/>
                    <a:lumOff val="40000"/>
                  </a:schemeClr>
                </a:solidFill>
              </a:rPr>
              <a:t> </a:t>
            </a:r>
            <a:r>
              <a:rPr lang="es-ES" sz="1600" dirty="0" err="1">
                <a:solidFill>
                  <a:schemeClr val="accent6">
                    <a:lumMod val="60000"/>
                    <a:lumOff val="40000"/>
                  </a:schemeClr>
                </a:solidFill>
              </a:rPr>
              <a:t>Query</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707886"/>
          </a:xfrm>
          <a:prstGeom prst="rect">
            <a:avLst/>
          </a:prstGeom>
          <a:noFill/>
        </p:spPr>
        <p:txBody>
          <a:bodyPr wrap="square" rtlCol="0">
            <a:spAutoFit/>
          </a:bodyPr>
          <a:lstStyle/>
          <a:p>
            <a:pPr algn="just"/>
            <a:r>
              <a:rPr lang="es-CL" sz="2000" dirty="0"/>
              <a:t>La carga de datos que se hace en </a:t>
            </a:r>
            <a:r>
              <a:rPr lang="es-CL" sz="2000" dirty="0" err="1"/>
              <a:t>Power</a:t>
            </a:r>
            <a:r>
              <a:rPr lang="es-CL" sz="2000" dirty="0"/>
              <a:t> BI Desktop es el primer paso que se debe hacer para el análisis de datos. Pero en ciertas ocasiones, los datos no están listos para usarse de inmediato.</a:t>
            </a:r>
          </a:p>
        </p:txBody>
      </p:sp>
      <p:sp>
        <p:nvSpPr>
          <p:cNvPr id="6" name="5 CuadroTexto"/>
          <p:cNvSpPr txBox="1"/>
          <p:nvPr/>
        </p:nvSpPr>
        <p:spPr>
          <a:xfrm>
            <a:off x="500028" y="1889391"/>
            <a:ext cx="11391929" cy="1015663"/>
          </a:xfrm>
          <a:prstGeom prst="rect">
            <a:avLst/>
          </a:prstGeom>
          <a:noFill/>
        </p:spPr>
        <p:txBody>
          <a:bodyPr wrap="square" rtlCol="0">
            <a:spAutoFit/>
          </a:bodyPr>
          <a:lstStyle/>
          <a:p>
            <a:pPr algn="just"/>
            <a:r>
              <a:rPr lang="es-CL" sz="2000" dirty="0"/>
              <a:t>Muy a menudo, se debe hacer un trabajo inicial en los datos para que sea más fácil de usar en </a:t>
            </a:r>
            <a:r>
              <a:rPr lang="es-CL" sz="2000" dirty="0" err="1"/>
              <a:t>Power</a:t>
            </a:r>
            <a:r>
              <a:rPr lang="es-CL" sz="2000" dirty="0"/>
              <a:t> BI Desktop. Ajustar los datos de origen generalmente se conoce como transformación de datos, que es lo que se puede realizar en el Editor de </a:t>
            </a:r>
            <a:r>
              <a:rPr lang="es-CL" sz="2000" dirty="0" err="1"/>
              <a:t>Power</a:t>
            </a:r>
            <a:r>
              <a:rPr lang="es-CL" sz="2000" dirty="0"/>
              <a:t> </a:t>
            </a:r>
            <a:r>
              <a:rPr lang="es-CL" sz="2000" dirty="0" err="1"/>
              <a:t>Query</a:t>
            </a:r>
            <a:r>
              <a:rPr lang="es-CL" sz="2000" dirty="0"/>
              <a:t>.</a:t>
            </a:r>
          </a:p>
        </p:txBody>
      </p:sp>
      <p:sp>
        <p:nvSpPr>
          <p:cNvPr id="7" name="6 CuadroTexto"/>
          <p:cNvSpPr txBox="1"/>
          <p:nvPr/>
        </p:nvSpPr>
        <p:spPr>
          <a:xfrm>
            <a:off x="500023" y="3075472"/>
            <a:ext cx="11391929" cy="707886"/>
          </a:xfrm>
          <a:prstGeom prst="rect">
            <a:avLst/>
          </a:prstGeom>
          <a:noFill/>
        </p:spPr>
        <p:txBody>
          <a:bodyPr wrap="square" rtlCol="0">
            <a:spAutoFit/>
          </a:bodyPr>
          <a:lstStyle/>
          <a:p>
            <a:pPr algn="just"/>
            <a:r>
              <a:rPr lang="es-CL" sz="2000" dirty="0"/>
              <a:t>Las transformaciones que se pueden aplicar a los datos sin procesar son muchas y variadas. Entre la amplia gama de formas en que se puede cortar, cambiar y ajustar los datos, tenemos:</a:t>
            </a:r>
          </a:p>
        </p:txBody>
      </p:sp>
      <p:sp>
        <p:nvSpPr>
          <p:cNvPr id="9" name="8 Rectángulo"/>
          <p:cNvSpPr/>
          <p:nvPr/>
        </p:nvSpPr>
        <p:spPr>
          <a:xfrm>
            <a:off x="2799888" y="3910133"/>
            <a:ext cx="5637531" cy="2031325"/>
          </a:xfrm>
          <a:prstGeom prst="rect">
            <a:avLst/>
          </a:prstGeom>
        </p:spPr>
        <p:txBody>
          <a:bodyPr wrap="square">
            <a:spAutoFit/>
          </a:bodyPr>
          <a:lstStyle/>
          <a:p>
            <a:pPr>
              <a:buFont typeface="Wingdings" pitchFamily="2" charset="2"/>
              <a:buChar char="v"/>
            </a:pPr>
            <a:r>
              <a:rPr lang="es-CL" dirty="0"/>
              <a:t> Transformación de conjuntos de datos. </a:t>
            </a:r>
          </a:p>
          <a:p>
            <a:pPr>
              <a:buFont typeface="Wingdings" pitchFamily="2" charset="2"/>
              <a:buChar char="v"/>
            </a:pPr>
            <a:endParaRPr lang="es-CL" dirty="0"/>
          </a:p>
          <a:p>
            <a:pPr>
              <a:buFont typeface="Wingdings" pitchFamily="2" charset="2"/>
              <a:buChar char="v"/>
            </a:pPr>
            <a:r>
              <a:rPr lang="es-CL" dirty="0"/>
              <a:t> Modificación de datos. </a:t>
            </a:r>
          </a:p>
          <a:p>
            <a:pPr>
              <a:buFont typeface="Wingdings" pitchFamily="2" charset="2"/>
              <a:buChar char="v"/>
            </a:pPr>
            <a:endParaRPr lang="es-CL" dirty="0"/>
          </a:p>
          <a:p>
            <a:pPr>
              <a:buFont typeface="Wingdings" pitchFamily="2" charset="2"/>
              <a:buChar char="v"/>
            </a:pPr>
            <a:r>
              <a:rPr lang="es-CL" dirty="0"/>
              <a:t> Ampliación de conjuntos de datos. </a:t>
            </a:r>
          </a:p>
          <a:p>
            <a:pPr>
              <a:buFont typeface="Wingdings" pitchFamily="2" charset="2"/>
              <a:buChar char="v"/>
            </a:pPr>
            <a:endParaRPr lang="es-CL" dirty="0"/>
          </a:p>
          <a:p>
            <a:pPr>
              <a:buFont typeface="Wingdings" pitchFamily="2" charset="2"/>
              <a:buChar char="v"/>
            </a:pPr>
            <a:r>
              <a:rPr lang="es-CL" dirty="0"/>
              <a:t> Unir conjuntos de datos. </a:t>
            </a:r>
          </a:p>
        </p:txBody>
      </p:sp>
      <p:sp>
        <p:nvSpPr>
          <p:cNvPr id="10" name="9 Rectángulo"/>
          <p:cNvSpPr/>
          <p:nvPr/>
        </p:nvSpPr>
        <p:spPr>
          <a:xfrm>
            <a:off x="500032" y="6163138"/>
            <a:ext cx="11391919" cy="36933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wrap="square">
            <a:spAutoFit/>
          </a:bodyPr>
          <a:lstStyle/>
          <a:p>
            <a:pPr algn="ctr"/>
            <a:r>
              <a:rPr lang="es-CL" dirty="0"/>
              <a:t>La operación de dar forma no afecta al origen de datos original, solo a esta vista concreta de los datos</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calcmode="lin" valueType="num">
                                      <p:cBhvr additive="base">
                                        <p:cTn id="2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 calcmode="lin" valueType="num">
                                      <p:cBhvr additive="base">
                                        <p:cTn id="2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xEl>
                                              <p:pRg st="4" end="4"/>
                                            </p:txEl>
                                          </p:spTgt>
                                        </p:tgtEl>
                                        <p:attrNameLst>
                                          <p:attrName>style.visibility</p:attrName>
                                        </p:attrNameLst>
                                      </p:cBhvr>
                                      <p:to>
                                        <p:strVal val="visible"/>
                                      </p:to>
                                    </p:set>
                                    <p:anim calcmode="lin" valueType="num">
                                      <p:cBhvr additive="base">
                                        <p:cTn id="34"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 calcmode="lin" valueType="num">
                                      <p:cBhvr additive="base">
                                        <p:cTn id="40"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build="p"/>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3102148"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Ver un Registro Completo</a:t>
            </a:r>
          </a:p>
        </p:txBody>
      </p:sp>
      <p:sp>
        <p:nvSpPr>
          <p:cNvPr id="6" name="5 CuadroTexto"/>
          <p:cNvSpPr txBox="1"/>
          <p:nvPr/>
        </p:nvSpPr>
        <p:spPr>
          <a:xfrm>
            <a:off x="500028" y="1606847"/>
            <a:ext cx="11391929" cy="1323439"/>
          </a:xfrm>
          <a:prstGeom prst="rect">
            <a:avLst/>
          </a:prstGeom>
          <a:noFill/>
        </p:spPr>
        <p:txBody>
          <a:bodyPr wrap="square" rtlCol="0">
            <a:spAutoFit/>
          </a:bodyPr>
          <a:lstStyle/>
          <a:p>
            <a:pPr algn="just"/>
            <a:r>
              <a:rPr lang="es-CL" sz="2000" dirty="0"/>
              <a:t>Antes de comenzar a limpiar los datos, es probable que tenga que echarles un buen vistazo a esos datos. Si bien el Editor es ideal para desplazarse hacia arriba y hacia abajo en las columnas para ver cómo se comparan los datos por un solo campo, a menudo es menos fácil apreciar todo el contenido de un solo registro. Para lograr esta vista, se debe hacer un clic en el número de la fila.</a:t>
            </a:r>
          </a:p>
        </p:txBody>
      </p:sp>
      <p:pic>
        <p:nvPicPr>
          <p:cNvPr id="1026" name="Picture 2"/>
          <p:cNvPicPr>
            <a:picLocks noChangeAspect="1" noChangeArrowheads="1"/>
          </p:cNvPicPr>
          <p:nvPr/>
        </p:nvPicPr>
        <p:blipFill>
          <a:blip r:embed="rId2"/>
          <a:srcRect l="11819" t="16856" r="55810" b="14205"/>
          <a:stretch>
            <a:fillRect/>
          </a:stretch>
        </p:blipFill>
        <p:spPr bwMode="auto">
          <a:xfrm>
            <a:off x="4267200" y="2930286"/>
            <a:ext cx="2951018" cy="3533456"/>
          </a:xfrm>
          <a:prstGeom prst="rect">
            <a:avLst/>
          </a:prstGeom>
          <a:noFill/>
          <a:ln w="9525">
            <a:noFill/>
            <a:miter lim="800000"/>
            <a:headEnd/>
            <a:tailEnd/>
          </a:ln>
          <a:effectLst/>
        </p:spPr>
      </p:pic>
      <p:sp>
        <p:nvSpPr>
          <p:cNvPr id="7" name="6 Rectángulo"/>
          <p:cNvSpPr/>
          <p:nvPr/>
        </p:nvSpPr>
        <p:spPr>
          <a:xfrm>
            <a:off x="4128661" y="5902038"/>
            <a:ext cx="3311237" cy="5126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3" y="1011087"/>
            <a:ext cx="7978950"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Remover Filas, Remover Filas Duplicadas, Filtrar Conjuntos de Filas</a:t>
            </a:r>
          </a:p>
        </p:txBody>
      </p:sp>
      <p:sp>
        <p:nvSpPr>
          <p:cNvPr id="6" name="5 CuadroTexto"/>
          <p:cNvSpPr txBox="1"/>
          <p:nvPr/>
        </p:nvSpPr>
        <p:spPr>
          <a:xfrm>
            <a:off x="500028" y="1606847"/>
            <a:ext cx="11391929" cy="1323439"/>
          </a:xfrm>
          <a:prstGeom prst="rect">
            <a:avLst/>
          </a:prstGeom>
          <a:noFill/>
        </p:spPr>
        <p:txBody>
          <a:bodyPr wrap="square" rtlCol="0">
            <a:spAutoFit/>
          </a:bodyPr>
          <a:lstStyle/>
          <a:p>
            <a:pPr algn="just"/>
            <a:r>
              <a:rPr lang="es-CL" sz="2000" dirty="0"/>
              <a:t>A menudo, las fuentes de datos a las que se conectará incluirán muchas filas o registros que no son necesarios para la solución que está diseñando. Es importante eliminar estos registros o filas de su conjunto de datos porque estas filas no utilizadas ocupan innecesariamente espacio dentro de su modelo de datos. También podrá remover filas duplicadas, o aplicar filtros a las filas.</a:t>
            </a:r>
          </a:p>
        </p:txBody>
      </p:sp>
      <p:pic>
        <p:nvPicPr>
          <p:cNvPr id="19458" name="Picture 2"/>
          <p:cNvPicPr>
            <a:picLocks noChangeAspect="1" noChangeArrowheads="1"/>
          </p:cNvPicPr>
          <p:nvPr/>
        </p:nvPicPr>
        <p:blipFill>
          <a:blip r:embed="rId2"/>
          <a:srcRect r="21629" b="44727"/>
          <a:stretch>
            <a:fillRect/>
          </a:stretch>
        </p:blipFill>
        <p:spPr bwMode="auto">
          <a:xfrm>
            <a:off x="1663813" y="3133289"/>
            <a:ext cx="8630117" cy="3422074"/>
          </a:xfrm>
          <a:prstGeom prst="rect">
            <a:avLst/>
          </a:prstGeom>
          <a:noFill/>
          <a:ln w="9525">
            <a:noFill/>
            <a:miter lim="800000"/>
            <a:headEnd/>
            <a:tailEnd/>
          </a:ln>
          <a:effectLst/>
        </p:spPr>
      </p:pic>
      <p:sp>
        <p:nvSpPr>
          <p:cNvPr id="7" name="6 Rectángulo"/>
          <p:cNvSpPr/>
          <p:nvPr/>
        </p:nvSpPr>
        <p:spPr>
          <a:xfrm>
            <a:off x="7613076" y="3519054"/>
            <a:ext cx="1378524" cy="8451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4168948"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Usar Primera Fila como Cabecera</a:t>
            </a:r>
          </a:p>
        </p:txBody>
      </p:sp>
      <p:sp>
        <p:nvSpPr>
          <p:cNvPr id="6" name="5 CuadroTexto"/>
          <p:cNvSpPr txBox="1"/>
          <p:nvPr/>
        </p:nvSpPr>
        <p:spPr>
          <a:xfrm>
            <a:off x="500028" y="1606847"/>
            <a:ext cx="11391929" cy="1015663"/>
          </a:xfrm>
          <a:prstGeom prst="rect">
            <a:avLst/>
          </a:prstGeom>
          <a:noFill/>
        </p:spPr>
        <p:txBody>
          <a:bodyPr wrap="square" rtlCol="0">
            <a:spAutoFit/>
          </a:bodyPr>
          <a:lstStyle/>
          <a:p>
            <a:pPr algn="just"/>
            <a:r>
              <a:rPr lang="es-CL" sz="2000" dirty="0"/>
              <a:t>Organizar los nombres de columna o encabezados es a menudo una primera tarea importante al organizar su conjunto de datos. Proporcionar nombres de columna relevantes hace que muchos de los procesos posteriores, como la creación de informes, sean mucho más fáciles.</a:t>
            </a:r>
          </a:p>
        </p:txBody>
      </p:sp>
      <p:pic>
        <p:nvPicPr>
          <p:cNvPr id="2050" name="Picture 2"/>
          <p:cNvPicPr>
            <a:picLocks noChangeAspect="1" noChangeArrowheads="1"/>
          </p:cNvPicPr>
          <p:nvPr/>
        </p:nvPicPr>
        <p:blipFill>
          <a:blip r:embed="rId2"/>
          <a:srcRect b="15341"/>
          <a:stretch>
            <a:fillRect/>
          </a:stretch>
        </p:blipFill>
        <p:spPr bwMode="auto">
          <a:xfrm>
            <a:off x="2036619" y="2788763"/>
            <a:ext cx="7523018" cy="3580769"/>
          </a:xfrm>
          <a:prstGeom prst="rect">
            <a:avLst/>
          </a:prstGeom>
          <a:noFill/>
          <a:ln w="9525">
            <a:noFill/>
            <a:miter lim="800000"/>
            <a:headEnd/>
            <a:tailEnd/>
          </a:ln>
          <a:effectLst/>
        </p:spPr>
      </p:pic>
      <p:sp>
        <p:nvSpPr>
          <p:cNvPr id="7" name="6 Rectángulo"/>
          <p:cNvSpPr/>
          <p:nvPr/>
        </p:nvSpPr>
        <p:spPr>
          <a:xfrm>
            <a:off x="7564582" y="3186548"/>
            <a:ext cx="1662545" cy="74814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a:solidFill>
                  <a:schemeClr val="accent6">
                    <a:lumMod val="60000"/>
                    <a:lumOff val="40000"/>
                  </a:schemeClr>
                </a:solidFill>
              </a:rPr>
              <a:t>Microsoft Power</a:t>
            </a:r>
            <a:r>
              <a:rPr lang="es-ES" sz="1600" dirty="0">
                <a:solidFill>
                  <a:schemeClr val="accent6">
                    <a:lumMod val="60000"/>
                    <a:lumOff val="40000"/>
                  </a:schemeClr>
                </a:solidFill>
              </a:rPr>
              <a:t> BI: Introducción</a:t>
            </a:r>
            <a:endParaRPr lang="es-CL" sz="1600" dirty="0">
              <a:solidFill>
                <a:schemeClr val="accent6">
                  <a:lumMod val="60000"/>
                  <a:lumOff val="40000"/>
                </a:schemeClr>
              </a:solidFill>
            </a:endParaRPr>
          </a:p>
        </p:txBody>
      </p:sp>
      <p:sp>
        <p:nvSpPr>
          <p:cNvPr id="4" name="3 CuadroTexto"/>
          <p:cNvSpPr txBox="1"/>
          <p:nvPr/>
        </p:nvSpPr>
        <p:spPr>
          <a:xfrm>
            <a:off x="444613" y="1024942"/>
            <a:ext cx="11391929" cy="1015663"/>
          </a:xfrm>
          <a:prstGeom prst="rect">
            <a:avLst/>
          </a:prstGeom>
          <a:noFill/>
        </p:spPr>
        <p:txBody>
          <a:bodyPr wrap="square" rtlCol="0">
            <a:spAutoFit/>
          </a:bodyPr>
          <a:lstStyle/>
          <a:p>
            <a:pPr algn="just"/>
            <a:r>
              <a:rPr lang="es-CL" sz="2000" dirty="0"/>
              <a:t>Como podíamos comprobar en el Cuadro Mágico de Gardner, existen varias herramientas disponibles en el mercado para realizar BI. Sin embargo, en este curso nos enfocaremos en la herramienta que nos ofrece Microsoft, específicamente en </a:t>
            </a:r>
            <a:r>
              <a:rPr lang="es-CL" sz="2000" dirty="0" err="1"/>
              <a:t>Power</a:t>
            </a:r>
            <a:r>
              <a:rPr lang="es-CL" sz="2000" dirty="0"/>
              <a:t> BI Desktop.</a:t>
            </a:r>
          </a:p>
        </p:txBody>
      </p:sp>
      <p:sp>
        <p:nvSpPr>
          <p:cNvPr id="6" name="5 CuadroTexto"/>
          <p:cNvSpPr txBox="1"/>
          <p:nvPr/>
        </p:nvSpPr>
        <p:spPr>
          <a:xfrm>
            <a:off x="444608" y="2091772"/>
            <a:ext cx="11391929" cy="707886"/>
          </a:xfrm>
          <a:prstGeom prst="rect">
            <a:avLst/>
          </a:prstGeom>
          <a:noFill/>
        </p:spPr>
        <p:txBody>
          <a:bodyPr wrap="square" rtlCol="0">
            <a:spAutoFit/>
          </a:bodyPr>
          <a:lstStyle/>
          <a:p>
            <a:r>
              <a:rPr lang="es-CL" sz="2000" dirty="0" err="1"/>
              <a:t>Power</a:t>
            </a:r>
            <a:r>
              <a:rPr lang="es-CL" sz="2000" dirty="0"/>
              <a:t> BI es la solución más novedosa de Microsoft en el mundo del Business </a:t>
            </a:r>
            <a:r>
              <a:rPr lang="es-CL" sz="2000" dirty="0" err="1"/>
              <a:t>Intelligence</a:t>
            </a:r>
            <a:r>
              <a:rPr lang="es-CL" sz="2000" dirty="0"/>
              <a:t>, que va incorporando las otras tecnologías que van apareciendo, como es el caso de Cloud.</a:t>
            </a:r>
          </a:p>
        </p:txBody>
      </p:sp>
      <p:sp>
        <p:nvSpPr>
          <p:cNvPr id="7" name="6 CuadroTexto"/>
          <p:cNvSpPr txBox="1"/>
          <p:nvPr/>
        </p:nvSpPr>
        <p:spPr>
          <a:xfrm>
            <a:off x="444603" y="2964632"/>
            <a:ext cx="11391929" cy="400110"/>
          </a:xfrm>
          <a:prstGeom prst="rect">
            <a:avLst/>
          </a:prstGeom>
          <a:noFill/>
        </p:spPr>
        <p:txBody>
          <a:bodyPr wrap="square" rtlCol="0">
            <a:spAutoFit/>
          </a:bodyPr>
          <a:lstStyle/>
          <a:p>
            <a:r>
              <a:rPr lang="es-CL" sz="2000" dirty="0" err="1"/>
              <a:t>Power</a:t>
            </a:r>
            <a:r>
              <a:rPr lang="es-CL" sz="2000" dirty="0"/>
              <a:t> BI está disponible en tres módulos:</a:t>
            </a:r>
          </a:p>
        </p:txBody>
      </p:sp>
      <p:pic>
        <p:nvPicPr>
          <p:cNvPr id="8" name="Picture 2"/>
          <p:cNvPicPr>
            <a:picLocks noChangeAspect="1" noChangeArrowheads="1"/>
          </p:cNvPicPr>
          <p:nvPr/>
        </p:nvPicPr>
        <p:blipFill>
          <a:blip r:embed="rId2"/>
          <a:srcRect l="54093" t="53977" r="35259" b="26705"/>
          <a:stretch>
            <a:fillRect/>
          </a:stretch>
        </p:blipFill>
        <p:spPr bwMode="auto">
          <a:xfrm>
            <a:off x="9240994" y="3546763"/>
            <a:ext cx="1385454" cy="1413164"/>
          </a:xfrm>
          <a:prstGeom prst="rect">
            <a:avLst/>
          </a:prstGeom>
          <a:noFill/>
          <a:ln w="9525">
            <a:noFill/>
            <a:miter lim="800000"/>
            <a:headEnd/>
            <a:tailEnd/>
          </a:ln>
          <a:effectLst/>
        </p:spPr>
      </p:pic>
      <p:pic>
        <p:nvPicPr>
          <p:cNvPr id="9" name="Picture 2"/>
          <p:cNvPicPr>
            <a:picLocks noChangeAspect="1" noChangeArrowheads="1"/>
          </p:cNvPicPr>
          <p:nvPr/>
        </p:nvPicPr>
        <p:blipFill>
          <a:blip r:embed="rId2"/>
          <a:srcRect l="42912" t="53977" r="46120" b="26705"/>
          <a:stretch>
            <a:fillRect/>
          </a:stretch>
        </p:blipFill>
        <p:spPr bwMode="auto">
          <a:xfrm>
            <a:off x="5430306" y="3546763"/>
            <a:ext cx="1427019" cy="1413164"/>
          </a:xfrm>
          <a:prstGeom prst="rect">
            <a:avLst/>
          </a:prstGeom>
          <a:noFill/>
          <a:ln w="9525">
            <a:noFill/>
            <a:miter lim="800000"/>
            <a:headEnd/>
            <a:tailEnd/>
          </a:ln>
          <a:effectLst/>
        </p:spPr>
      </p:pic>
      <p:pic>
        <p:nvPicPr>
          <p:cNvPr id="10" name="Picture 2"/>
          <p:cNvPicPr>
            <a:picLocks noChangeAspect="1" noChangeArrowheads="1"/>
          </p:cNvPicPr>
          <p:nvPr/>
        </p:nvPicPr>
        <p:blipFill>
          <a:blip r:embed="rId2"/>
          <a:srcRect l="31732" t="53977" r="57513" b="26705"/>
          <a:stretch>
            <a:fillRect/>
          </a:stretch>
        </p:blipFill>
        <p:spPr bwMode="auto">
          <a:xfrm>
            <a:off x="1647327" y="3546763"/>
            <a:ext cx="1399310" cy="1413164"/>
          </a:xfrm>
          <a:prstGeom prst="rect">
            <a:avLst/>
          </a:prstGeom>
          <a:noFill/>
          <a:ln w="9525">
            <a:noFill/>
            <a:miter lim="800000"/>
            <a:headEnd/>
            <a:tailEnd/>
          </a:ln>
          <a:effectLst/>
        </p:spPr>
      </p:pic>
      <p:sp>
        <p:nvSpPr>
          <p:cNvPr id="11" name="10 CuadroTexto"/>
          <p:cNvSpPr txBox="1"/>
          <p:nvPr/>
        </p:nvSpPr>
        <p:spPr>
          <a:xfrm>
            <a:off x="444603" y="5043057"/>
            <a:ext cx="3351542" cy="1569660"/>
          </a:xfrm>
          <a:prstGeom prst="rect">
            <a:avLst/>
          </a:prstGeom>
          <a:noFill/>
        </p:spPr>
        <p:txBody>
          <a:bodyPr wrap="square" rtlCol="0">
            <a:spAutoFit/>
          </a:bodyPr>
          <a:lstStyle/>
          <a:p>
            <a:pPr algn="just"/>
            <a:r>
              <a:rPr lang="es-CL" sz="1600" dirty="0"/>
              <a:t>Se trata de un servicio en línea de Business </a:t>
            </a:r>
            <a:r>
              <a:rPr lang="es-CL" sz="1600" dirty="0" err="1"/>
              <a:t>Intelligence</a:t>
            </a:r>
            <a:r>
              <a:rPr lang="es-CL" sz="1600" dirty="0"/>
              <a:t> con el que puede rápidamente: Crear Paneles, Compartir Informes, Conectarse directamente a todos los datos.</a:t>
            </a:r>
          </a:p>
        </p:txBody>
      </p:sp>
      <p:sp>
        <p:nvSpPr>
          <p:cNvPr id="12" name="11 CuadroTexto"/>
          <p:cNvSpPr txBox="1"/>
          <p:nvPr/>
        </p:nvSpPr>
        <p:spPr>
          <a:xfrm>
            <a:off x="4490131" y="5043057"/>
            <a:ext cx="3351542" cy="1077218"/>
          </a:xfrm>
          <a:prstGeom prst="rect">
            <a:avLst/>
          </a:prstGeom>
          <a:noFill/>
        </p:spPr>
        <p:txBody>
          <a:bodyPr wrap="square" rtlCol="0">
            <a:spAutoFit/>
          </a:bodyPr>
          <a:lstStyle/>
          <a:p>
            <a:pPr algn="just"/>
            <a:r>
              <a:rPr lang="es-CL" sz="1600" dirty="0"/>
              <a:t>Para crear informes y análisis sin ser un experto. Incluye las funcionalidades para conectar, dar forma y compartir perspectivas.</a:t>
            </a:r>
          </a:p>
        </p:txBody>
      </p:sp>
      <p:sp>
        <p:nvSpPr>
          <p:cNvPr id="13" name="12 CuadroTexto"/>
          <p:cNvSpPr txBox="1"/>
          <p:nvPr/>
        </p:nvSpPr>
        <p:spPr>
          <a:xfrm>
            <a:off x="8484990" y="5043057"/>
            <a:ext cx="3351542" cy="1323439"/>
          </a:xfrm>
          <a:prstGeom prst="rect">
            <a:avLst/>
          </a:prstGeom>
          <a:noFill/>
        </p:spPr>
        <p:txBody>
          <a:bodyPr wrap="square" rtlCol="0">
            <a:spAutoFit/>
          </a:bodyPr>
          <a:lstStyle/>
          <a:p>
            <a:r>
              <a:rPr lang="es-CL" sz="1600" dirty="0"/>
              <a:t>Aplicaciones de </a:t>
            </a:r>
            <a:r>
              <a:rPr lang="es-CL" sz="1600" dirty="0" err="1"/>
              <a:t>Power</a:t>
            </a:r>
            <a:r>
              <a:rPr lang="es-CL" sz="1600" dirty="0"/>
              <a:t> BI en Cloud, que le permiten disfrutar de una experiencia única en todas las plataformas y dispositivos, con</a:t>
            </a:r>
          </a:p>
          <a:p>
            <a:r>
              <a:rPr lang="es-CL" sz="1600" dirty="0"/>
              <a:t>Windows, </a:t>
            </a:r>
            <a:r>
              <a:rPr lang="es-CL" sz="1600" dirty="0" err="1"/>
              <a:t>iOS</a:t>
            </a:r>
            <a:r>
              <a:rPr lang="es-CL" sz="1600" dirty="0"/>
              <a:t> y </a:t>
            </a:r>
            <a:r>
              <a:rPr lang="es-CL" sz="1600" dirty="0" err="1"/>
              <a:t>Android</a:t>
            </a:r>
            <a:r>
              <a:rPr lang="es-CL" sz="1600" dirty="0"/>
              <a:t> </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4"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i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4" presetClass="entr" presetSubtype="16"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ox(i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par>
                                <p:cTn id="36" presetID="4"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i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5886911"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Renombrar, Reordenar, Eliminar, Unir  Columnas</a:t>
            </a:r>
          </a:p>
        </p:txBody>
      </p:sp>
      <p:sp>
        <p:nvSpPr>
          <p:cNvPr id="6" name="5 CuadroTexto"/>
          <p:cNvSpPr txBox="1"/>
          <p:nvPr/>
        </p:nvSpPr>
        <p:spPr>
          <a:xfrm>
            <a:off x="500028" y="1606847"/>
            <a:ext cx="11391929" cy="1631216"/>
          </a:xfrm>
          <a:prstGeom prst="rect">
            <a:avLst/>
          </a:prstGeom>
          <a:noFill/>
        </p:spPr>
        <p:txBody>
          <a:bodyPr wrap="square" rtlCol="0">
            <a:spAutoFit/>
          </a:bodyPr>
          <a:lstStyle/>
          <a:p>
            <a:pPr algn="just"/>
            <a:r>
              <a:rPr lang="es-CL" sz="2000" dirty="0"/>
              <a:t>A menudo, las fuentes de datos a las que se conectará incluirán muchas columnas que no son necesarias para la solución que está diseñando. Es importante eliminar estas columnas innecesarias de su conjunto de datos porque estas columnas no utilizadas ocupan innecesariamente espacio dentro de su modelo de datos. También se es puede dar otro nombre, se pueden mezclar para formar una nueva columna, se puede cambiar el orden.</a:t>
            </a:r>
          </a:p>
        </p:txBody>
      </p:sp>
      <p:pic>
        <p:nvPicPr>
          <p:cNvPr id="3074" name="Picture 2"/>
          <p:cNvPicPr>
            <a:picLocks noChangeAspect="1" noChangeArrowheads="1"/>
          </p:cNvPicPr>
          <p:nvPr/>
        </p:nvPicPr>
        <p:blipFill>
          <a:blip r:embed="rId2"/>
          <a:srcRect r="23652" b="6250"/>
          <a:stretch>
            <a:fillRect/>
          </a:stretch>
        </p:blipFill>
        <p:spPr bwMode="auto">
          <a:xfrm>
            <a:off x="3761504" y="3325088"/>
            <a:ext cx="4745182" cy="3275962"/>
          </a:xfrm>
          <a:prstGeom prst="rect">
            <a:avLst/>
          </a:prstGeom>
          <a:noFill/>
          <a:ln w="9525">
            <a:noFill/>
            <a:miter lim="800000"/>
            <a:headEnd/>
            <a:tailEnd/>
          </a:ln>
          <a:effectLst/>
        </p:spPr>
      </p:pic>
      <p:sp>
        <p:nvSpPr>
          <p:cNvPr id="7" name="6 Rectángulo"/>
          <p:cNvSpPr/>
          <p:nvPr/>
        </p:nvSpPr>
        <p:spPr>
          <a:xfrm>
            <a:off x="5555672" y="3934693"/>
            <a:ext cx="2092037" cy="24799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4224366"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pPr algn="ctr"/>
            <a:r>
              <a:rPr lang="es-CL" sz="2000" dirty="0"/>
              <a:t>Agregar Columnas desde Ejemplos</a:t>
            </a:r>
          </a:p>
        </p:txBody>
      </p:sp>
      <p:sp>
        <p:nvSpPr>
          <p:cNvPr id="6" name="5 CuadroTexto"/>
          <p:cNvSpPr txBox="1"/>
          <p:nvPr/>
        </p:nvSpPr>
        <p:spPr>
          <a:xfrm>
            <a:off x="500028" y="1606847"/>
            <a:ext cx="11391929" cy="1631216"/>
          </a:xfrm>
          <a:prstGeom prst="rect">
            <a:avLst/>
          </a:prstGeom>
          <a:noFill/>
        </p:spPr>
        <p:txBody>
          <a:bodyPr wrap="square" rtlCol="0">
            <a:spAutoFit/>
          </a:bodyPr>
          <a:lstStyle/>
          <a:p>
            <a:pPr algn="just"/>
            <a:r>
              <a:rPr lang="es-CL" sz="2000" dirty="0"/>
              <a:t>Una opción que puede hacer que las transformaciones de datos complejas parezcan simples es la característica llamada Agregar columnas de ejemplos. Usando Agregar columnas a partir de ejemplos, puede proporcionar al Editor una muestra de cómo desea que se vean sus datos, y luego puede determinar automáticamente qué transformaciones son necesarias para lograr su objetivo.</a:t>
            </a:r>
          </a:p>
        </p:txBody>
      </p:sp>
      <p:pic>
        <p:nvPicPr>
          <p:cNvPr id="5122" name="Picture 2"/>
          <p:cNvPicPr>
            <a:picLocks noChangeAspect="1" noChangeArrowheads="1"/>
          </p:cNvPicPr>
          <p:nvPr/>
        </p:nvPicPr>
        <p:blipFill>
          <a:blip r:embed="rId2"/>
          <a:srcRect r="46962" b="11328"/>
          <a:stretch>
            <a:fillRect/>
          </a:stretch>
        </p:blipFill>
        <p:spPr bwMode="auto">
          <a:xfrm>
            <a:off x="3851570" y="3131140"/>
            <a:ext cx="3684881" cy="3463635"/>
          </a:xfrm>
          <a:prstGeom prst="rect">
            <a:avLst/>
          </a:prstGeom>
          <a:noFill/>
          <a:ln w="9525">
            <a:noFill/>
            <a:miter lim="800000"/>
            <a:headEnd/>
            <a:tailEnd/>
          </a:ln>
          <a:effectLst/>
        </p:spPr>
      </p:pic>
      <p:sp>
        <p:nvSpPr>
          <p:cNvPr id="7" name="6 Rectángulo"/>
          <p:cNvSpPr/>
          <p:nvPr/>
        </p:nvSpPr>
        <p:spPr>
          <a:xfrm>
            <a:off x="3851571" y="3131140"/>
            <a:ext cx="1704102" cy="8866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3005166"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Columnas Condicionales</a:t>
            </a:r>
          </a:p>
        </p:txBody>
      </p:sp>
      <p:sp>
        <p:nvSpPr>
          <p:cNvPr id="6" name="5 CuadroTexto"/>
          <p:cNvSpPr txBox="1"/>
          <p:nvPr/>
        </p:nvSpPr>
        <p:spPr>
          <a:xfrm>
            <a:off x="500028" y="1606847"/>
            <a:ext cx="11391929" cy="1323439"/>
          </a:xfrm>
          <a:prstGeom prst="rect">
            <a:avLst/>
          </a:prstGeom>
          <a:noFill/>
        </p:spPr>
        <p:txBody>
          <a:bodyPr wrap="square" rtlCol="0">
            <a:spAutoFit/>
          </a:bodyPr>
          <a:lstStyle/>
          <a:p>
            <a:pPr algn="just"/>
            <a:r>
              <a:rPr lang="es-CL" sz="2000" dirty="0"/>
              <a:t>El uso de la funcionalidad de Columnas condicionales del Editor, es una excelente manera de agregar nuevas columnas a su consulta que sigan las declaraciones lógicas </a:t>
            </a:r>
            <a:r>
              <a:rPr lang="es-CL" sz="2000" dirty="0" err="1"/>
              <a:t>if</a:t>
            </a:r>
            <a:r>
              <a:rPr lang="es-CL" sz="2000" dirty="0"/>
              <a:t> / </a:t>
            </a:r>
            <a:r>
              <a:rPr lang="es-CL" sz="2000" dirty="0" err="1"/>
              <a:t>then</a:t>
            </a:r>
            <a:r>
              <a:rPr lang="es-CL" sz="2000" dirty="0"/>
              <a:t> / </a:t>
            </a:r>
            <a:r>
              <a:rPr lang="es-CL" sz="2000" dirty="0" err="1"/>
              <a:t>else</a:t>
            </a:r>
            <a:r>
              <a:rPr lang="es-CL" sz="2000" dirty="0"/>
              <a:t>. Este concepto de </a:t>
            </a:r>
            <a:r>
              <a:rPr lang="es-CL" sz="2000" dirty="0" err="1"/>
              <a:t>if</a:t>
            </a:r>
            <a:r>
              <a:rPr lang="es-CL" sz="2000" dirty="0"/>
              <a:t> / </a:t>
            </a:r>
            <a:r>
              <a:rPr lang="es-CL" sz="2000" dirty="0" err="1"/>
              <a:t>then</a:t>
            </a:r>
            <a:r>
              <a:rPr lang="es-CL" sz="2000" dirty="0"/>
              <a:t> / </a:t>
            </a:r>
            <a:r>
              <a:rPr lang="es-CL" sz="2000" dirty="0" err="1"/>
              <a:t>else</a:t>
            </a:r>
            <a:r>
              <a:rPr lang="es-CL" sz="2000" dirty="0"/>
              <a:t> es común en muchos lenguajes de programación, incluidas las fórmulas de Excel.</a:t>
            </a:r>
          </a:p>
        </p:txBody>
      </p:sp>
      <p:pic>
        <p:nvPicPr>
          <p:cNvPr id="6146" name="Picture 2"/>
          <p:cNvPicPr>
            <a:picLocks noChangeAspect="1" noChangeArrowheads="1"/>
          </p:cNvPicPr>
          <p:nvPr/>
        </p:nvPicPr>
        <p:blipFill>
          <a:blip r:embed="rId2"/>
          <a:srcRect r="49707" b="41016"/>
          <a:stretch>
            <a:fillRect/>
          </a:stretch>
        </p:blipFill>
        <p:spPr bwMode="auto">
          <a:xfrm>
            <a:off x="3034145" y="2833301"/>
            <a:ext cx="5680364" cy="3745567"/>
          </a:xfrm>
          <a:prstGeom prst="rect">
            <a:avLst/>
          </a:prstGeom>
          <a:noFill/>
          <a:ln w="9525">
            <a:noFill/>
            <a:miter lim="800000"/>
            <a:headEnd/>
            <a:tailEnd/>
          </a:ln>
          <a:effectLst/>
        </p:spPr>
      </p:pic>
      <p:sp>
        <p:nvSpPr>
          <p:cNvPr id="7" name="6 Rectángulo"/>
          <p:cNvSpPr/>
          <p:nvPr/>
        </p:nvSpPr>
        <p:spPr>
          <a:xfrm>
            <a:off x="4703621" y="2930286"/>
            <a:ext cx="2750123" cy="17386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1259493"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Rellenar</a:t>
            </a:r>
          </a:p>
        </p:txBody>
      </p:sp>
      <p:sp>
        <p:nvSpPr>
          <p:cNvPr id="6" name="5 CuadroTexto"/>
          <p:cNvSpPr txBox="1"/>
          <p:nvPr/>
        </p:nvSpPr>
        <p:spPr>
          <a:xfrm>
            <a:off x="500028" y="1606847"/>
            <a:ext cx="11391929" cy="1323439"/>
          </a:xfrm>
          <a:prstGeom prst="rect">
            <a:avLst/>
          </a:prstGeom>
          <a:noFill/>
        </p:spPr>
        <p:txBody>
          <a:bodyPr wrap="square" rtlCol="0">
            <a:spAutoFit/>
          </a:bodyPr>
          <a:lstStyle/>
          <a:p>
            <a:pPr algn="just"/>
            <a:r>
              <a:rPr lang="es-CL" sz="2000" dirty="0"/>
              <a:t>El uso de la funcionalidad de Columnas condicionales del Editor, es una excelente manera de agregar nuevas columnas a su consulta que sigan las declaraciones lógicas </a:t>
            </a:r>
            <a:r>
              <a:rPr lang="es-CL" sz="2000" dirty="0" err="1"/>
              <a:t>if</a:t>
            </a:r>
            <a:r>
              <a:rPr lang="es-CL" sz="2000" dirty="0"/>
              <a:t> / </a:t>
            </a:r>
            <a:r>
              <a:rPr lang="es-CL" sz="2000" dirty="0" err="1"/>
              <a:t>then</a:t>
            </a:r>
            <a:r>
              <a:rPr lang="es-CL" sz="2000" dirty="0"/>
              <a:t> / </a:t>
            </a:r>
            <a:r>
              <a:rPr lang="es-CL" sz="2000" dirty="0" err="1"/>
              <a:t>else</a:t>
            </a:r>
            <a:r>
              <a:rPr lang="es-CL" sz="2000" dirty="0"/>
              <a:t>. Este concepto de </a:t>
            </a:r>
            <a:r>
              <a:rPr lang="es-CL" sz="2000" dirty="0" err="1"/>
              <a:t>if</a:t>
            </a:r>
            <a:r>
              <a:rPr lang="es-CL" sz="2000" dirty="0"/>
              <a:t> / </a:t>
            </a:r>
            <a:r>
              <a:rPr lang="es-CL" sz="2000" dirty="0" err="1"/>
              <a:t>then</a:t>
            </a:r>
            <a:r>
              <a:rPr lang="es-CL" sz="2000" dirty="0"/>
              <a:t> / </a:t>
            </a:r>
            <a:r>
              <a:rPr lang="es-CL" sz="2000" dirty="0" err="1"/>
              <a:t>else</a:t>
            </a:r>
            <a:r>
              <a:rPr lang="es-CL" sz="2000" dirty="0"/>
              <a:t> es común en muchos lenguajes de programación, incluidas las fórmulas de Excel.</a:t>
            </a:r>
          </a:p>
        </p:txBody>
      </p:sp>
      <p:pic>
        <p:nvPicPr>
          <p:cNvPr id="7170" name="Picture 2"/>
          <p:cNvPicPr>
            <a:picLocks noChangeAspect="1" noChangeArrowheads="1"/>
          </p:cNvPicPr>
          <p:nvPr/>
        </p:nvPicPr>
        <p:blipFill>
          <a:blip r:embed="rId2"/>
          <a:srcRect r="49707" b="41602"/>
          <a:stretch>
            <a:fillRect/>
          </a:stretch>
        </p:blipFill>
        <p:spPr bwMode="auto">
          <a:xfrm>
            <a:off x="2507672" y="2736316"/>
            <a:ext cx="5957455" cy="3889256"/>
          </a:xfrm>
          <a:prstGeom prst="rect">
            <a:avLst/>
          </a:prstGeom>
          <a:noFill/>
          <a:ln w="9525">
            <a:noFill/>
            <a:miter lim="800000"/>
            <a:headEnd/>
            <a:tailEnd/>
          </a:ln>
          <a:effectLst/>
        </p:spPr>
      </p:pic>
      <p:sp>
        <p:nvSpPr>
          <p:cNvPr id="7" name="6 Rectángulo"/>
          <p:cNvSpPr/>
          <p:nvPr/>
        </p:nvSpPr>
        <p:spPr>
          <a:xfrm>
            <a:off x="4703621" y="3061850"/>
            <a:ext cx="2750123" cy="9975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4446039"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err="1"/>
              <a:t>Unpivot</a:t>
            </a:r>
            <a:r>
              <a:rPr lang="es-CL" sz="2000" dirty="0"/>
              <a:t> – Anular dinamización</a:t>
            </a:r>
          </a:p>
        </p:txBody>
      </p:sp>
      <p:sp>
        <p:nvSpPr>
          <p:cNvPr id="6" name="5 CuadroTexto"/>
          <p:cNvSpPr txBox="1"/>
          <p:nvPr/>
        </p:nvSpPr>
        <p:spPr>
          <a:xfrm>
            <a:off x="500028" y="1606847"/>
            <a:ext cx="11391929" cy="707886"/>
          </a:xfrm>
          <a:prstGeom prst="rect">
            <a:avLst/>
          </a:prstGeom>
          <a:noFill/>
        </p:spPr>
        <p:txBody>
          <a:bodyPr wrap="square" rtlCol="0">
            <a:spAutoFit/>
          </a:bodyPr>
          <a:lstStyle/>
          <a:p>
            <a:pPr algn="just"/>
            <a:r>
              <a:rPr lang="es-CL" sz="2000" dirty="0"/>
              <a:t>La transformación </a:t>
            </a:r>
            <a:r>
              <a:rPr lang="es-CL" sz="2000" dirty="0" err="1"/>
              <a:t>Unpivot</a:t>
            </a:r>
            <a:r>
              <a:rPr lang="es-CL" sz="2000" dirty="0"/>
              <a:t> es una transformación increíblemente poderosa que le permite reorganizar su conjunto de datos en un formato más estructurado para la Inteligencia de Negocios.</a:t>
            </a:r>
          </a:p>
        </p:txBody>
      </p:sp>
      <p:pic>
        <p:nvPicPr>
          <p:cNvPr id="8194" name="Picture 2"/>
          <p:cNvPicPr>
            <a:picLocks noChangeAspect="1" noChangeArrowheads="1"/>
          </p:cNvPicPr>
          <p:nvPr/>
        </p:nvPicPr>
        <p:blipFill>
          <a:blip r:embed="rId2"/>
          <a:srcRect r="34444" b="45508"/>
          <a:stretch>
            <a:fillRect/>
          </a:stretch>
        </p:blipFill>
        <p:spPr bwMode="auto">
          <a:xfrm>
            <a:off x="1717992" y="2453283"/>
            <a:ext cx="8529638" cy="3986213"/>
          </a:xfrm>
          <a:prstGeom prst="rect">
            <a:avLst/>
          </a:prstGeom>
          <a:noFill/>
          <a:ln w="9525">
            <a:noFill/>
            <a:miter lim="800000"/>
            <a:headEnd/>
            <a:tailEnd/>
          </a:ln>
          <a:effectLst/>
        </p:spPr>
      </p:pic>
      <p:sp>
        <p:nvSpPr>
          <p:cNvPr id="7" name="6 Rectángulo"/>
          <p:cNvSpPr/>
          <p:nvPr/>
        </p:nvSpPr>
        <p:spPr>
          <a:xfrm>
            <a:off x="5410204" y="2812468"/>
            <a:ext cx="4204851" cy="11776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4446039"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Combinar Consultas</a:t>
            </a:r>
          </a:p>
        </p:txBody>
      </p:sp>
      <p:sp>
        <p:nvSpPr>
          <p:cNvPr id="6" name="5 CuadroTexto"/>
          <p:cNvSpPr txBox="1"/>
          <p:nvPr/>
        </p:nvSpPr>
        <p:spPr>
          <a:xfrm>
            <a:off x="500028" y="1606847"/>
            <a:ext cx="11391929" cy="1938992"/>
          </a:xfrm>
          <a:prstGeom prst="rect">
            <a:avLst/>
          </a:prstGeom>
          <a:noFill/>
        </p:spPr>
        <p:txBody>
          <a:bodyPr wrap="square" rtlCol="0">
            <a:spAutoFit/>
          </a:bodyPr>
          <a:lstStyle/>
          <a:p>
            <a:pPr algn="just"/>
            <a:r>
              <a:rPr lang="es-CL" sz="2000" dirty="0"/>
              <a:t>Un requisito común al crear soluciones de BI es la necesidad de unir dos tablas para formar un nuevo resultado que incluya algunas columnas de ambas tablas en una sola consulta. Afortunadamente, </a:t>
            </a:r>
            <a:r>
              <a:rPr lang="es-CL" sz="2000" dirty="0" err="1"/>
              <a:t>Power</a:t>
            </a:r>
            <a:r>
              <a:rPr lang="es-CL" sz="2000" dirty="0"/>
              <a:t> BI hace que esta tarea sea muy simple con la función Combinar consultas. El uso de esta función requiere que seleccione dos tablas y luego determine qué columna o columnas serán la base de cómo se unirán las dos consultas. Después de determinar las columnas apropiadas para su unión, seleccionará un tipo de unión.</a:t>
            </a:r>
          </a:p>
        </p:txBody>
      </p:sp>
      <p:pic>
        <p:nvPicPr>
          <p:cNvPr id="9218" name="Picture 2"/>
          <p:cNvPicPr>
            <a:picLocks noChangeAspect="1" noChangeArrowheads="1"/>
          </p:cNvPicPr>
          <p:nvPr/>
        </p:nvPicPr>
        <p:blipFill>
          <a:blip r:embed="rId2"/>
          <a:srcRect b="38477"/>
          <a:stretch>
            <a:fillRect/>
          </a:stretch>
        </p:blipFill>
        <p:spPr bwMode="auto">
          <a:xfrm>
            <a:off x="1565577" y="3601259"/>
            <a:ext cx="8632795" cy="2986088"/>
          </a:xfrm>
          <a:prstGeom prst="rect">
            <a:avLst/>
          </a:prstGeom>
          <a:noFill/>
          <a:ln w="9525">
            <a:noFill/>
            <a:miter lim="800000"/>
            <a:headEnd/>
            <a:tailEnd/>
          </a:ln>
          <a:effectLst/>
        </p:spPr>
      </p:pic>
      <p:sp>
        <p:nvSpPr>
          <p:cNvPr id="7" name="6 Rectángulo"/>
          <p:cNvSpPr/>
          <p:nvPr/>
        </p:nvSpPr>
        <p:spPr>
          <a:xfrm>
            <a:off x="8340436" y="3823849"/>
            <a:ext cx="1857936" cy="11776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4446039"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Anexar Consultas</a:t>
            </a:r>
          </a:p>
        </p:txBody>
      </p:sp>
      <p:sp>
        <p:nvSpPr>
          <p:cNvPr id="6" name="5 CuadroTexto"/>
          <p:cNvSpPr txBox="1"/>
          <p:nvPr/>
        </p:nvSpPr>
        <p:spPr>
          <a:xfrm>
            <a:off x="500028" y="1606847"/>
            <a:ext cx="11391929" cy="2246769"/>
          </a:xfrm>
          <a:prstGeom prst="rect">
            <a:avLst/>
          </a:prstGeom>
          <a:noFill/>
        </p:spPr>
        <p:txBody>
          <a:bodyPr wrap="square" rtlCol="0">
            <a:spAutoFit/>
          </a:bodyPr>
          <a:lstStyle/>
          <a:p>
            <a:pPr algn="just"/>
            <a:r>
              <a:rPr lang="es-CL" sz="2000" dirty="0"/>
              <a:t>Ocasionalmente, trabajará con múltiples conjuntos de datos que deben anexarse entre sí. Aquí hay un escenario: usted trabaja para un departamento de servicio al cliente para una empresa que brinda crédito a los clientes. Se le proporcionan regularmente archivos .</a:t>
            </a:r>
            <a:r>
              <a:rPr lang="es-CL" sz="2000" dirty="0" err="1"/>
              <a:t>csv</a:t>
            </a:r>
            <a:r>
              <a:rPr lang="es-CL" sz="2000" dirty="0"/>
              <a:t> y .</a:t>
            </a:r>
            <a:r>
              <a:rPr lang="es-CL" sz="2000" dirty="0" err="1"/>
              <a:t>xlsx</a:t>
            </a:r>
            <a:r>
              <a:rPr lang="es-CL" sz="2000" dirty="0"/>
              <a:t> que dan resúmenes de las quejas de los clientes con respecto a tarjetas de crédito y préstamos estudiantiles. Le gustaría poder analizar ambos extractos de datos al mismo tiempo pero, desafortunadamente, las quejas de la tarjeta de crédito y los préstamos estudiantiles se proporcionan en dos archivos </a:t>
            </a:r>
            <a:r>
              <a:rPr lang="es-CL" sz="2000"/>
              <a:t>separados.</a:t>
            </a:r>
            <a:endParaRPr lang="es-CL" sz="2000" dirty="0"/>
          </a:p>
        </p:txBody>
      </p:sp>
      <p:pic>
        <p:nvPicPr>
          <p:cNvPr id="10242" name="Picture 2"/>
          <p:cNvPicPr>
            <a:picLocks noChangeAspect="1" noChangeArrowheads="1"/>
          </p:cNvPicPr>
          <p:nvPr/>
        </p:nvPicPr>
        <p:blipFill>
          <a:blip r:embed="rId2"/>
          <a:srcRect b="47320"/>
          <a:stretch>
            <a:fillRect/>
          </a:stretch>
        </p:blipFill>
        <p:spPr bwMode="auto">
          <a:xfrm>
            <a:off x="1343904" y="3853616"/>
            <a:ext cx="9503198" cy="2814638"/>
          </a:xfrm>
          <a:prstGeom prst="rect">
            <a:avLst/>
          </a:prstGeom>
          <a:noFill/>
          <a:ln w="9525">
            <a:noFill/>
            <a:miter lim="800000"/>
            <a:headEnd/>
            <a:tailEnd/>
          </a:ln>
          <a:effectLst/>
        </p:spPr>
      </p:pic>
      <p:sp>
        <p:nvSpPr>
          <p:cNvPr id="7" name="6 Rectángulo"/>
          <p:cNvSpPr/>
          <p:nvPr/>
        </p:nvSpPr>
        <p:spPr>
          <a:xfrm>
            <a:off x="8989166" y="4184073"/>
            <a:ext cx="1857936" cy="14408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1840043"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Cambiar Tipos</a:t>
            </a:r>
          </a:p>
        </p:txBody>
      </p:sp>
      <p:sp>
        <p:nvSpPr>
          <p:cNvPr id="6" name="5 CuadroTexto"/>
          <p:cNvSpPr txBox="1"/>
          <p:nvPr/>
        </p:nvSpPr>
        <p:spPr>
          <a:xfrm>
            <a:off x="500028" y="1606847"/>
            <a:ext cx="11391929" cy="1323439"/>
          </a:xfrm>
          <a:prstGeom prst="rect">
            <a:avLst/>
          </a:prstGeom>
          <a:noFill/>
        </p:spPr>
        <p:txBody>
          <a:bodyPr wrap="square" rtlCol="0">
            <a:spAutoFit/>
          </a:bodyPr>
          <a:lstStyle/>
          <a:p>
            <a:pPr algn="just"/>
            <a:r>
              <a:rPr lang="es-CL" sz="2000" dirty="0"/>
              <a:t>Definir los tipos de datos de las columnas correctamente al principio en su proceso de depuración de datos puede ayudar a determinar el tipo de valores con los que está trabajando. El Editor de </a:t>
            </a:r>
            <a:r>
              <a:rPr lang="es-CL" sz="2000" dirty="0" err="1"/>
              <a:t>Power</a:t>
            </a:r>
            <a:r>
              <a:rPr lang="es-CL" sz="2000" dirty="0"/>
              <a:t> </a:t>
            </a:r>
            <a:r>
              <a:rPr lang="es-CL" sz="2000" dirty="0" err="1"/>
              <a:t>Query</a:t>
            </a:r>
            <a:r>
              <a:rPr lang="es-CL" sz="2000" dirty="0"/>
              <a:t> tiene varios tipos de datos numéricos, de texto y de fecha y hora para que pueda elegir.</a:t>
            </a:r>
          </a:p>
        </p:txBody>
      </p:sp>
      <p:pic>
        <p:nvPicPr>
          <p:cNvPr id="11266" name="Picture 2"/>
          <p:cNvPicPr>
            <a:picLocks noChangeAspect="1" noChangeArrowheads="1"/>
          </p:cNvPicPr>
          <p:nvPr/>
        </p:nvPicPr>
        <p:blipFill>
          <a:blip r:embed="rId2"/>
          <a:srcRect r="16435" b="9766"/>
          <a:stretch>
            <a:fillRect/>
          </a:stretch>
        </p:blipFill>
        <p:spPr bwMode="auto">
          <a:xfrm>
            <a:off x="2631032" y="2763940"/>
            <a:ext cx="6435527" cy="3906982"/>
          </a:xfrm>
          <a:prstGeom prst="rect">
            <a:avLst/>
          </a:prstGeom>
          <a:noFill/>
          <a:ln w="9525">
            <a:noFill/>
            <a:miter lim="800000"/>
            <a:headEnd/>
            <a:tailEnd/>
          </a:ln>
          <a:effectLst/>
        </p:spPr>
      </p:pic>
      <p:sp>
        <p:nvSpPr>
          <p:cNvPr id="7" name="6 Rectángulo"/>
          <p:cNvSpPr/>
          <p:nvPr/>
        </p:nvSpPr>
        <p:spPr>
          <a:xfrm>
            <a:off x="4930790" y="3463636"/>
            <a:ext cx="3852991" cy="32072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2991311"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Detectar Tipos de Datos</a:t>
            </a:r>
          </a:p>
        </p:txBody>
      </p:sp>
      <p:sp>
        <p:nvSpPr>
          <p:cNvPr id="6" name="5 CuadroTexto"/>
          <p:cNvSpPr txBox="1"/>
          <p:nvPr/>
        </p:nvSpPr>
        <p:spPr>
          <a:xfrm>
            <a:off x="500028" y="1606847"/>
            <a:ext cx="11391929" cy="1015663"/>
          </a:xfrm>
          <a:prstGeom prst="rect">
            <a:avLst/>
          </a:prstGeom>
          <a:noFill/>
        </p:spPr>
        <p:txBody>
          <a:bodyPr wrap="square" rtlCol="0">
            <a:spAutoFit/>
          </a:bodyPr>
          <a:lstStyle/>
          <a:p>
            <a:pPr algn="just"/>
            <a:r>
              <a:rPr lang="es-CL" sz="2000" dirty="0"/>
              <a:t>Aplicar el tipo de datos correcto a docenas de columnas puede llevar más que un poco de tiempo. Afortunadamente, </a:t>
            </a:r>
            <a:r>
              <a:rPr lang="es-CL" sz="2000" dirty="0" err="1"/>
              <a:t>Power</a:t>
            </a:r>
            <a:r>
              <a:rPr lang="es-CL" sz="2000" dirty="0"/>
              <a:t> BI ahora contiene una opción para aplicar tipos de datos automáticamente a una tabla completa.</a:t>
            </a:r>
          </a:p>
        </p:txBody>
      </p:sp>
      <p:sp>
        <p:nvSpPr>
          <p:cNvPr id="7" name="6 CuadroTexto"/>
          <p:cNvSpPr txBox="1"/>
          <p:nvPr/>
        </p:nvSpPr>
        <p:spPr>
          <a:xfrm>
            <a:off x="500023" y="2645967"/>
            <a:ext cx="11391929" cy="1323439"/>
          </a:xfrm>
          <a:prstGeom prst="rect">
            <a:avLst/>
          </a:prstGeom>
          <a:noFill/>
        </p:spPr>
        <p:txBody>
          <a:bodyPr wrap="square" rtlCol="0">
            <a:spAutoFit/>
          </a:bodyPr>
          <a:lstStyle/>
          <a:p>
            <a:pPr algn="just"/>
            <a:r>
              <a:rPr lang="es-CL" sz="2000" dirty="0"/>
              <a:t>Esta técnica no siempre proporciona resultados perfectos, y habrá ocasiones en las que desee anular la elección del tipo de datos que ha aplicado </a:t>
            </a:r>
            <a:r>
              <a:rPr lang="es-CL" sz="2000" dirty="0" err="1"/>
              <a:t>Power</a:t>
            </a:r>
            <a:r>
              <a:rPr lang="es-CL" sz="2000" dirty="0"/>
              <a:t> BI. Sin embargo, es una adición bienvenida al conjunto de herramientas de preparación de datos que puede ahorrarle un tiempo considerable al preparar un conjunto de datos.</a:t>
            </a:r>
          </a:p>
        </p:txBody>
      </p:sp>
      <p:pic>
        <p:nvPicPr>
          <p:cNvPr id="12290" name="Picture 2"/>
          <p:cNvPicPr>
            <a:picLocks noChangeAspect="1" noChangeArrowheads="1"/>
          </p:cNvPicPr>
          <p:nvPr/>
        </p:nvPicPr>
        <p:blipFill>
          <a:blip r:embed="rId2"/>
          <a:srcRect r="47072" b="63829"/>
          <a:stretch>
            <a:fillRect/>
          </a:stretch>
        </p:blipFill>
        <p:spPr bwMode="auto">
          <a:xfrm>
            <a:off x="2438427" y="4010971"/>
            <a:ext cx="6886575" cy="2645967"/>
          </a:xfrm>
          <a:prstGeom prst="rect">
            <a:avLst/>
          </a:prstGeom>
          <a:noFill/>
          <a:ln w="9525">
            <a:noFill/>
            <a:miter lim="800000"/>
            <a:headEnd/>
            <a:tailEnd/>
          </a:ln>
          <a:effectLst/>
        </p:spPr>
      </p:pic>
      <p:sp>
        <p:nvSpPr>
          <p:cNvPr id="8" name="7 Rectángulo"/>
          <p:cNvSpPr/>
          <p:nvPr/>
        </p:nvSpPr>
        <p:spPr>
          <a:xfrm>
            <a:off x="4709111" y="4710545"/>
            <a:ext cx="2855472" cy="12469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2991311"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Reemplazar Valores</a:t>
            </a:r>
          </a:p>
        </p:txBody>
      </p:sp>
      <p:sp>
        <p:nvSpPr>
          <p:cNvPr id="6" name="5 CuadroTexto"/>
          <p:cNvSpPr txBox="1"/>
          <p:nvPr/>
        </p:nvSpPr>
        <p:spPr>
          <a:xfrm>
            <a:off x="500028" y="1606847"/>
            <a:ext cx="11391929" cy="1323439"/>
          </a:xfrm>
          <a:prstGeom prst="rect">
            <a:avLst/>
          </a:prstGeom>
          <a:noFill/>
        </p:spPr>
        <p:txBody>
          <a:bodyPr wrap="square" rtlCol="0">
            <a:spAutoFit/>
          </a:bodyPr>
          <a:lstStyle/>
          <a:p>
            <a:pPr algn="just"/>
            <a:r>
              <a:rPr lang="es-CL" sz="2000" dirty="0"/>
              <a:t>Algunos datos que cargue necesitarán que ciertos valores sean reemplazados por otros en una especie de operación global de búsqueda y reemplazo, tal como lo haría en un documento. Por ejemplo, tal vez necesite estandarizar la ortografía cuando se haya ingresado incorrectamente una marca de automóvil.</a:t>
            </a:r>
          </a:p>
        </p:txBody>
      </p:sp>
      <p:pic>
        <p:nvPicPr>
          <p:cNvPr id="13314" name="Picture 2"/>
          <p:cNvPicPr>
            <a:picLocks noChangeAspect="1" noChangeArrowheads="1"/>
          </p:cNvPicPr>
          <p:nvPr/>
        </p:nvPicPr>
        <p:blipFill>
          <a:blip r:embed="rId2"/>
          <a:srcRect r="29063" b="10742"/>
          <a:stretch>
            <a:fillRect/>
          </a:stretch>
        </p:blipFill>
        <p:spPr bwMode="auto">
          <a:xfrm>
            <a:off x="3165772" y="2888721"/>
            <a:ext cx="5385688" cy="3810000"/>
          </a:xfrm>
          <a:prstGeom prst="rect">
            <a:avLst/>
          </a:prstGeom>
          <a:noFill/>
          <a:ln w="9525">
            <a:noFill/>
            <a:miter lim="800000"/>
            <a:headEnd/>
            <a:tailEnd/>
          </a:ln>
          <a:effectLst/>
        </p:spPr>
      </p:pic>
      <p:sp>
        <p:nvSpPr>
          <p:cNvPr id="7" name="6 Rectángulo"/>
          <p:cNvSpPr/>
          <p:nvPr/>
        </p:nvSpPr>
        <p:spPr>
          <a:xfrm>
            <a:off x="5443402" y="4932218"/>
            <a:ext cx="2467543" cy="3463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¿Qué es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a:t>
            </a:r>
            <a:endParaRPr lang="es-CL" sz="1600" dirty="0">
              <a:solidFill>
                <a:schemeClr val="accent6">
                  <a:lumMod val="60000"/>
                  <a:lumOff val="40000"/>
                </a:schemeClr>
              </a:solidFill>
            </a:endParaRPr>
          </a:p>
        </p:txBody>
      </p:sp>
      <p:sp>
        <p:nvSpPr>
          <p:cNvPr id="4" name="3 CuadroTexto"/>
          <p:cNvSpPr txBox="1"/>
          <p:nvPr/>
        </p:nvSpPr>
        <p:spPr>
          <a:xfrm>
            <a:off x="416893" y="1302042"/>
            <a:ext cx="11391929" cy="707886"/>
          </a:xfrm>
          <a:prstGeom prst="rect">
            <a:avLst/>
          </a:prstGeom>
          <a:noFill/>
        </p:spPr>
        <p:txBody>
          <a:bodyPr wrap="square" rtlCol="0">
            <a:spAutoFit/>
          </a:bodyPr>
          <a:lstStyle/>
          <a:p>
            <a:pPr algn="just"/>
            <a:r>
              <a:rPr lang="es-CL" sz="2000" i="1" dirty="0" err="1"/>
              <a:t>Power</a:t>
            </a:r>
            <a:r>
              <a:rPr lang="es-CL" sz="2000" i="1" dirty="0"/>
              <a:t> BI Desktop</a:t>
            </a:r>
            <a:r>
              <a:rPr lang="es-CL" sz="2000" dirty="0"/>
              <a:t> es una aplicación gratuita que se puede instalar en el equipo local y que permite conectarse a los datos, transformarlos y visualizarlos.</a:t>
            </a:r>
          </a:p>
        </p:txBody>
      </p:sp>
      <p:sp>
        <p:nvSpPr>
          <p:cNvPr id="6" name="5 CuadroTexto"/>
          <p:cNvSpPr txBox="1"/>
          <p:nvPr/>
        </p:nvSpPr>
        <p:spPr>
          <a:xfrm>
            <a:off x="416893" y="2045230"/>
            <a:ext cx="11391929" cy="707886"/>
          </a:xfrm>
          <a:prstGeom prst="rect">
            <a:avLst/>
          </a:prstGeom>
          <a:noFill/>
        </p:spPr>
        <p:txBody>
          <a:bodyPr wrap="square" rtlCol="0">
            <a:spAutoFit/>
          </a:bodyPr>
          <a:lstStyle/>
          <a:p>
            <a:pPr algn="just"/>
            <a:r>
              <a:rPr lang="es-CL" sz="2000" dirty="0"/>
              <a:t>Con </a:t>
            </a:r>
            <a:r>
              <a:rPr lang="es-CL" sz="2000" dirty="0" err="1"/>
              <a:t>Power</a:t>
            </a:r>
            <a:r>
              <a:rPr lang="es-CL" sz="2000" dirty="0"/>
              <a:t> BI Desktop, puede conectarse a varios orígenes de datos diferentes y combinarlos (lo que se suele denominar </a:t>
            </a:r>
            <a:r>
              <a:rPr lang="es-CL" sz="2000" i="1" dirty="0"/>
              <a:t>modelado</a:t>
            </a:r>
            <a:r>
              <a:rPr lang="es-CL" sz="2000" dirty="0"/>
              <a:t>) en un modelo de datos.</a:t>
            </a:r>
          </a:p>
        </p:txBody>
      </p:sp>
      <p:sp>
        <p:nvSpPr>
          <p:cNvPr id="7" name="6 CuadroTexto"/>
          <p:cNvSpPr txBox="1"/>
          <p:nvPr/>
        </p:nvSpPr>
        <p:spPr>
          <a:xfrm>
            <a:off x="416893" y="2788418"/>
            <a:ext cx="11391929" cy="707886"/>
          </a:xfrm>
          <a:prstGeom prst="rect">
            <a:avLst/>
          </a:prstGeom>
          <a:noFill/>
        </p:spPr>
        <p:txBody>
          <a:bodyPr wrap="square" rtlCol="0">
            <a:spAutoFit/>
          </a:bodyPr>
          <a:lstStyle/>
          <a:p>
            <a:pPr algn="just"/>
            <a:r>
              <a:rPr lang="es-CL" sz="2000" dirty="0"/>
              <a:t>Este modelo de datos permite compilar objetos visuales y colecciones de objetos visuales que se pueden compartir como informes con otras personas dentro de la organización.</a:t>
            </a:r>
          </a:p>
        </p:txBody>
      </p:sp>
      <p:sp>
        <p:nvSpPr>
          <p:cNvPr id="8" name="7 CuadroTexto"/>
          <p:cNvSpPr txBox="1"/>
          <p:nvPr/>
        </p:nvSpPr>
        <p:spPr>
          <a:xfrm>
            <a:off x="416893" y="3531605"/>
            <a:ext cx="11391929" cy="1015663"/>
          </a:xfrm>
          <a:prstGeom prst="rect">
            <a:avLst/>
          </a:prstGeom>
          <a:noFill/>
        </p:spPr>
        <p:txBody>
          <a:bodyPr wrap="square" rtlCol="0">
            <a:spAutoFit/>
          </a:bodyPr>
          <a:lstStyle/>
          <a:p>
            <a:pPr algn="just"/>
            <a:r>
              <a:rPr lang="es-CL" sz="2000" dirty="0"/>
              <a:t>La mayoría de los usuarios que trabajan en proyectos de Inteligencia Empresarial o Inteligencia de Negocios, usan </a:t>
            </a:r>
            <a:r>
              <a:rPr lang="es-CL" sz="2000" dirty="0" err="1"/>
              <a:t>Power</a:t>
            </a:r>
            <a:r>
              <a:rPr lang="es-CL" sz="2000" dirty="0"/>
              <a:t> BI Desktop para crear informes y luego usan el </a:t>
            </a:r>
            <a:r>
              <a:rPr lang="es-CL" sz="2000" i="1" dirty="0"/>
              <a:t>servicio </a:t>
            </a:r>
            <a:r>
              <a:rPr lang="es-CL" sz="2000" i="1" dirty="0" err="1"/>
              <a:t>Power</a:t>
            </a:r>
            <a:r>
              <a:rPr lang="es-CL" sz="2000" i="1" dirty="0"/>
              <a:t> BI</a:t>
            </a:r>
            <a:r>
              <a:rPr lang="es-CL" sz="2000" dirty="0"/>
              <a:t> para compartir los informes con otros.</a:t>
            </a:r>
          </a:p>
        </p:txBody>
      </p:sp>
      <p:sp>
        <p:nvSpPr>
          <p:cNvPr id="9" name="8 CuadroTexto"/>
          <p:cNvSpPr txBox="1"/>
          <p:nvPr/>
        </p:nvSpPr>
        <p:spPr>
          <a:xfrm>
            <a:off x="416893" y="4556833"/>
            <a:ext cx="11391929" cy="400110"/>
          </a:xfrm>
          <a:prstGeom prst="rect">
            <a:avLst/>
          </a:prstGeom>
          <a:noFill/>
        </p:spPr>
        <p:txBody>
          <a:bodyPr wrap="square" rtlCol="0">
            <a:spAutoFit/>
          </a:bodyPr>
          <a:lstStyle/>
          <a:p>
            <a:pPr algn="just"/>
            <a:r>
              <a:rPr lang="es-CL" sz="2000" dirty="0"/>
              <a:t>Los usos más comunes de </a:t>
            </a:r>
            <a:r>
              <a:rPr lang="es-CL" sz="2000" dirty="0" err="1"/>
              <a:t>Power</a:t>
            </a:r>
            <a:r>
              <a:rPr lang="es-CL" sz="2000" dirty="0"/>
              <a:t> BI Desktop son:</a:t>
            </a:r>
          </a:p>
        </p:txBody>
      </p:sp>
      <p:graphicFrame>
        <p:nvGraphicFramePr>
          <p:cNvPr id="10" name="9 Diagrama"/>
          <p:cNvGraphicFramePr/>
          <p:nvPr/>
        </p:nvGraphicFramePr>
        <p:xfrm>
          <a:off x="347618" y="4956943"/>
          <a:ext cx="11391929" cy="16625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0">
                                            <p:graphicEl>
                                              <a:dgm id="{D22BBABC-D69A-40CB-8039-D68F4751D484}"/>
                                            </p:graphicEl>
                                          </p:spTgt>
                                        </p:tgtEl>
                                        <p:attrNameLst>
                                          <p:attrName>style.visibility</p:attrName>
                                        </p:attrNameLst>
                                      </p:cBhvr>
                                      <p:to>
                                        <p:strVal val="visible"/>
                                      </p:to>
                                    </p:set>
                                    <p:animEffect transition="in" filter="wipe(down)">
                                      <p:cBhvr>
                                        <p:cTn id="32" dur="580">
                                          <p:stCondLst>
                                            <p:cond delay="0"/>
                                          </p:stCondLst>
                                        </p:cTn>
                                        <p:tgtEl>
                                          <p:spTgt spid="10">
                                            <p:graphicEl>
                                              <a:dgm id="{D22BBABC-D69A-40CB-8039-D68F4751D484}"/>
                                            </p:graphicEl>
                                          </p:spTgt>
                                        </p:tgtEl>
                                      </p:cBhvr>
                                    </p:animEffect>
                                    <p:anim calcmode="lin" valueType="num">
                                      <p:cBhvr>
                                        <p:cTn id="33" dur="1822" tmFilter="0,0; 0.14,0.36; 0.43,0.73; 0.71,0.91; 1.0,1.0">
                                          <p:stCondLst>
                                            <p:cond delay="0"/>
                                          </p:stCondLst>
                                        </p:cTn>
                                        <p:tgtEl>
                                          <p:spTgt spid="10">
                                            <p:graphicEl>
                                              <a:dgm id="{D22BBABC-D69A-40CB-8039-D68F4751D484}"/>
                                            </p:graphic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0">
                                            <p:graphicEl>
                                              <a:dgm id="{D22BBABC-D69A-40CB-8039-D68F4751D484}"/>
                                            </p:graphic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0">
                                            <p:graphicEl>
                                              <a:dgm id="{D22BBABC-D69A-40CB-8039-D68F4751D484}"/>
                                            </p:graphic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0">
                                            <p:graphicEl>
                                              <a:dgm id="{D22BBABC-D69A-40CB-8039-D68F4751D484}"/>
                                            </p:graphic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0">
                                            <p:graphicEl>
                                              <a:dgm id="{D22BBABC-D69A-40CB-8039-D68F4751D484}"/>
                                            </p:graphic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10">
                                            <p:graphicEl>
                                              <a:dgm id="{D22BBABC-D69A-40CB-8039-D68F4751D484}"/>
                                            </p:graphicEl>
                                          </p:spTgt>
                                        </p:tgtEl>
                                      </p:cBhvr>
                                      <p:to x="100000" y="60000"/>
                                    </p:animScale>
                                    <p:animScale>
                                      <p:cBhvr>
                                        <p:cTn id="39" dur="166" decel="50000">
                                          <p:stCondLst>
                                            <p:cond delay="676"/>
                                          </p:stCondLst>
                                        </p:cTn>
                                        <p:tgtEl>
                                          <p:spTgt spid="10">
                                            <p:graphicEl>
                                              <a:dgm id="{D22BBABC-D69A-40CB-8039-D68F4751D484}"/>
                                            </p:graphicEl>
                                          </p:spTgt>
                                        </p:tgtEl>
                                      </p:cBhvr>
                                      <p:to x="100000" y="100000"/>
                                    </p:animScale>
                                    <p:animScale>
                                      <p:cBhvr>
                                        <p:cTn id="40" dur="26">
                                          <p:stCondLst>
                                            <p:cond delay="1312"/>
                                          </p:stCondLst>
                                        </p:cTn>
                                        <p:tgtEl>
                                          <p:spTgt spid="10">
                                            <p:graphicEl>
                                              <a:dgm id="{D22BBABC-D69A-40CB-8039-D68F4751D484}"/>
                                            </p:graphicEl>
                                          </p:spTgt>
                                        </p:tgtEl>
                                      </p:cBhvr>
                                      <p:to x="100000" y="80000"/>
                                    </p:animScale>
                                    <p:animScale>
                                      <p:cBhvr>
                                        <p:cTn id="41" dur="166" decel="50000">
                                          <p:stCondLst>
                                            <p:cond delay="1338"/>
                                          </p:stCondLst>
                                        </p:cTn>
                                        <p:tgtEl>
                                          <p:spTgt spid="10">
                                            <p:graphicEl>
                                              <a:dgm id="{D22BBABC-D69A-40CB-8039-D68F4751D484}"/>
                                            </p:graphicEl>
                                          </p:spTgt>
                                        </p:tgtEl>
                                      </p:cBhvr>
                                      <p:to x="100000" y="100000"/>
                                    </p:animScale>
                                    <p:animScale>
                                      <p:cBhvr>
                                        <p:cTn id="42" dur="26">
                                          <p:stCondLst>
                                            <p:cond delay="1642"/>
                                          </p:stCondLst>
                                        </p:cTn>
                                        <p:tgtEl>
                                          <p:spTgt spid="10">
                                            <p:graphicEl>
                                              <a:dgm id="{D22BBABC-D69A-40CB-8039-D68F4751D484}"/>
                                            </p:graphicEl>
                                          </p:spTgt>
                                        </p:tgtEl>
                                      </p:cBhvr>
                                      <p:to x="100000" y="90000"/>
                                    </p:animScale>
                                    <p:animScale>
                                      <p:cBhvr>
                                        <p:cTn id="43" dur="166" decel="50000">
                                          <p:stCondLst>
                                            <p:cond delay="1668"/>
                                          </p:stCondLst>
                                        </p:cTn>
                                        <p:tgtEl>
                                          <p:spTgt spid="10">
                                            <p:graphicEl>
                                              <a:dgm id="{D22BBABC-D69A-40CB-8039-D68F4751D484}"/>
                                            </p:graphicEl>
                                          </p:spTgt>
                                        </p:tgtEl>
                                      </p:cBhvr>
                                      <p:to x="100000" y="100000"/>
                                    </p:animScale>
                                    <p:animScale>
                                      <p:cBhvr>
                                        <p:cTn id="44" dur="26">
                                          <p:stCondLst>
                                            <p:cond delay="1808"/>
                                          </p:stCondLst>
                                        </p:cTn>
                                        <p:tgtEl>
                                          <p:spTgt spid="10">
                                            <p:graphicEl>
                                              <a:dgm id="{D22BBABC-D69A-40CB-8039-D68F4751D484}"/>
                                            </p:graphicEl>
                                          </p:spTgt>
                                        </p:tgtEl>
                                      </p:cBhvr>
                                      <p:to x="100000" y="95000"/>
                                    </p:animScale>
                                    <p:animScale>
                                      <p:cBhvr>
                                        <p:cTn id="45" dur="166" decel="50000">
                                          <p:stCondLst>
                                            <p:cond delay="1834"/>
                                          </p:stCondLst>
                                        </p:cTn>
                                        <p:tgtEl>
                                          <p:spTgt spid="10">
                                            <p:graphicEl>
                                              <a:dgm id="{D22BBABC-D69A-40CB-8039-D68F4751D484}"/>
                                            </p:graphic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10">
                                            <p:graphicEl>
                                              <a:dgm id="{0FCB3958-5F58-44A0-84A5-BAE485F575F5}"/>
                                            </p:graphicEl>
                                          </p:spTgt>
                                        </p:tgtEl>
                                        <p:attrNameLst>
                                          <p:attrName>style.visibility</p:attrName>
                                        </p:attrNameLst>
                                      </p:cBhvr>
                                      <p:to>
                                        <p:strVal val="visible"/>
                                      </p:to>
                                    </p:set>
                                    <p:animEffect transition="in" filter="wipe(down)">
                                      <p:cBhvr>
                                        <p:cTn id="50" dur="580">
                                          <p:stCondLst>
                                            <p:cond delay="0"/>
                                          </p:stCondLst>
                                        </p:cTn>
                                        <p:tgtEl>
                                          <p:spTgt spid="10">
                                            <p:graphicEl>
                                              <a:dgm id="{0FCB3958-5F58-44A0-84A5-BAE485F575F5}"/>
                                            </p:graphicEl>
                                          </p:spTgt>
                                        </p:tgtEl>
                                      </p:cBhvr>
                                    </p:animEffect>
                                    <p:anim calcmode="lin" valueType="num">
                                      <p:cBhvr>
                                        <p:cTn id="51" dur="1822" tmFilter="0,0; 0.14,0.36; 0.43,0.73; 0.71,0.91; 1.0,1.0">
                                          <p:stCondLst>
                                            <p:cond delay="0"/>
                                          </p:stCondLst>
                                        </p:cTn>
                                        <p:tgtEl>
                                          <p:spTgt spid="10">
                                            <p:graphicEl>
                                              <a:dgm id="{0FCB3958-5F58-44A0-84A5-BAE485F575F5}"/>
                                            </p:graphicEl>
                                          </p:spTgt>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10">
                                            <p:graphicEl>
                                              <a:dgm id="{0FCB3958-5F58-44A0-84A5-BAE485F575F5}"/>
                                            </p:graphicEl>
                                          </p:spTgt>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10">
                                            <p:graphicEl>
                                              <a:dgm id="{0FCB3958-5F58-44A0-84A5-BAE485F575F5}"/>
                                            </p:graphicEl>
                                          </p:spTgt>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10">
                                            <p:graphicEl>
                                              <a:dgm id="{0FCB3958-5F58-44A0-84A5-BAE485F575F5}"/>
                                            </p:graphicEl>
                                          </p:spTgt>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10">
                                            <p:graphicEl>
                                              <a:dgm id="{0FCB3958-5F58-44A0-84A5-BAE485F575F5}"/>
                                            </p:graphicEl>
                                          </p:spTgt>
                                        </p:tgtEl>
                                        <p:attrNameLst>
                                          <p:attrName>ppt_y</p:attrName>
                                        </p:attrNameLst>
                                      </p:cBhvr>
                                      <p:tavLst>
                                        <p:tav tm="0" fmla="#ppt_y-sin(pi*$)/81">
                                          <p:val>
                                            <p:fltVal val="0"/>
                                          </p:val>
                                        </p:tav>
                                        <p:tav tm="100000">
                                          <p:val>
                                            <p:fltVal val="1"/>
                                          </p:val>
                                        </p:tav>
                                      </p:tavLst>
                                    </p:anim>
                                    <p:animScale>
                                      <p:cBhvr>
                                        <p:cTn id="56" dur="26">
                                          <p:stCondLst>
                                            <p:cond delay="650"/>
                                          </p:stCondLst>
                                        </p:cTn>
                                        <p:tgtEl>
                                          <p:spTgt spid="10">
                                            <p:graphicEl>
                                              <a:dgm id="{0FCB3958-5F58-44A0-84A5-BAE485F575F5}"/>
                                            </p:graphicEl>
                                          </p:spTgt>
                                        </p:tgtEl>
                                      </p:cBhvr>
                                      <p:to x="100000" y="60000"/>
                                    </p:animScale>
                                    <p:animScale>
                                      <p:cBhvr>
                                        <p:cTn id="57" dur="166" decel="50000">
                                          <p:stCondLst>
                                            <p:cond delay="676"/>
                                          </p:stCondLst>
                                        </p:cTn>
                                        <p:tgtEl>
                                          <p:spTgt spid="10">
                                            <p:graphicEl>
                                              <a:dgm id="{0FCB3958-5F58-44A0-84A5-BAE485F575F5}"/>
                                            </p:graphicEl>
                                          </p:spTgt>
                                        </p:tgtEl>
                                      </p:cBhvr>
                                      <p:to x="100000" y="100000"/>
                                    </p:animScale>
                                    <p:animScale>
                                      <p:cBhvr>
                                        <p:cTn id="58" dur="26">
                                          <p:stCondLst>
                                            <p:cond delay="1312"/>
                                          </p:stCondLst>
                                        </p:cTn>
                                        <p:tgtEl>
                                          <p:spTgt spid="10">
                                            <p:graphicEl>
                                              <a:dgm id="{0FCB3958-5F58-44A0-84A5-BAE485F575F5}"/>
                                            </p:graphicEl>
                                          </p:spTgt>
                                        </p:tgtEl>
                                      </p:cBhvr>
                                      <p:to x="100000" y="80000"/>
                                    </p:animScale>
                                    <p:animScale>
                                      <p:cBhvr>
                                        <p:cTn id="59" dur="166" decel="50000">
                                          <p:stCondLst>
                                            <p:cond delay="1338"/>
                                          </p:stCondLst>
                                        </p:cTn>
                                        <p:tgtEl>
                                          <p:spTgt spid="10">
                                            <p:graphicEl>
                                              <a:dgm id="{0FCB3958-5F58-44A0-84A5-BAE485F575F5}"/>
                                            </p:graphicEl>
                                          </p:spTgt>
                                        </p:tgtEl>
                                      </p:cBhvr>
                                      <p:to x="100000" y="100000"/>
                                    </p:animScale>
                                    <p:animScale>
                                      <p:cBhvr>
                                        <p:cTn id="60" dur="26">
                                          <p:stCondLst>
                                            <p:cond delay="1642"/>
                                          </p:stCondLst>
                                        </p:cTn>
                                        <p:tgtEl>
                                          <p:spTgt spid="10">
                                            <p:graphicEl>
                                              <a:dgm id="{0FCB3958-5F58-44A0-84A5-BAE485F575F5}"/>
                                            </p:graphicEl>
                                          </p:spTgt>
                                        </p:tgtEl>
                                      </p:cBhvr>
                                      <p:to x="100000" y="90000"/>
                                    </p:animScale>
                                    <p:animScale>
                                      <p:cBhvr>
                                        <p:cTn id="61" dur="166" decel="50000">
                                          <p:stCondLst>
                                            <p:cond delay="1668"/>
                                          </p:stCondLst>
                                        </p:cTn>
                                        <p:tgtEl>
                                          <p:spTgt spid="10">
                                            <p:graphicEl>
                                              <a:dgm id="{0FCB3958-5F58-44A0-84A5-BAE485F575F5}"/>
                                            </p:graphicEl>
                                          </p:spTgt>
                                        </p:tgtEl>
                                      </p:cBhvr>
                                      <p:to x="100000" y="100000"/>
                                    </p:animScale>
                                    <p:animScale>
                                      <p:cBhvr>
                                        <p:cTn id="62" dur="26">
                                          <p:stCondLst>
                                            <p:cond delay="1808"/>
                                          </p:stCondLst>
                                        </p:cTn>
                                        <p:tgtEl>
                                          <p:spTgt spid="10">
                                            <p:graphicEl>
                                              <a:dgm id="{0FCB3958-5F58-44A0-84A5-BAE485F575F5}"/>
                                            </p:graphicEl>
                                          </p:spTgt>
                                        </p:tgtEl>
                                      </p:cBhvr>
                                      <p:to x="100000" y="95000"/>
                                    </p:animScale>
                                    <p:animScale>
                                      <p:cBhvr>
                                        <p:cTn id="63" dur="166" decel="50000">
                                          <p:stCondLst>
                                            <p:cond delay="1834"/>
                                          </p:stCondLst>
                                        </p:cTn>
                                        <p:tgtEl>
                                          <p:spTgt spid="10">
                                            <p:graphicEl>
                                              <a:dgm id="{0FCB3958-5F58-44A0-84A5-BAE485F575F5}"/>
                                            </p:graphicEl>
                                          </p:spTgt>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0">
                                            <p:graphicEl>
                                              <a:dgm id="{B91E7247-0F70-4BFC-9794-02EDC23748C2}"/>
                                            </p:graphicEl>
                                          </p:spTgt>
                                        </p:tgtEl>
                                        <p:attrNameLst>
                                          <p:attrName>style.visibility</p:attrName>
                                        </p:attrNameLst>
                                      </p:cBhvr>
                                      <p:to>
                                        <p:strVal val="visible"/>
                                      </p:to>
                                    </p:set>
                                    <p:animEffect transition="in" filter="wipe(down)">
                                      <p:cBhvr>
                                        <p:cTn id="68" dur="580">
                                          <p:stCondLst>
                                            <p:cond delay="0"/>
                                          </p:stCondLst>
                                        </p:cTn>
                                        <p:tgtEl>
                                          <p:spTgt spid="10">
                                            <p:graphicEl>
                                              <a:dgm id="{B91E7247-0F70-4BFC-9794-02EDC23748C2}"/>
                                            </p:graphicEl>
                                          </p:spTgt>
                                        </p:tgtEl>
                                      </p:cBhvr>
                                    </p:animEffect>
                                    <p:anim calcmode="lin" valueType="num">
                                      <p:cBhvr>
                                        <p:cTn id="69" dur="1822" tmFilter="0,0; 0.14,0.36; 0.43,0.73; 0.71,0.91; 1.0,1.0">
                                          <p:stCondLst>
                                            <p:cond delay="0"/>
                                          </p:stCondLst>
                                        </p:cTn>
                                        <p:tgtEl>
                                          <p:spTgt spid="10">
                                            <p:graphicEl>
                                              <a:dgm id="{B91E7247-0F70-4BFC-9794-02EDC23748C2}"/>
                                            </p:graphicEl>
                                          </p:spTgt>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graphicEl>
                                              <a:dgm id="{B91E7247-0F70-4BFC-9794-02EDC23748C2}"/>
                                            </p:graphicEl>
                                          </p:spTgt>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graphicEl>
                                              <a:dgm id="{B91E7247-0F70-4BFC-9794-02EDC23748C2}"/>
                                            </p:graphicEl>
                                          </p:spTgt>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graphicEl>
                                              <a:dgm id="{B91E7247-0F70-4BFC-9794-02EDC23748C2}"/>
                                            </p:graphicEl>
                                          </p:spTgt>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graphicEl>
                                              <a:dgm id="{B91E7247-0F70-4BFC-9794-02EDC23748C2}"/>
                                            </p:graphicEl>
                                          </p:spTgt>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graphicEl>
                                              <a:dgm id="{B91E7247-0F70-4BFC-9794-02EDC23748C2}"/>
                                            </p:graphicEl>
                                          </p:spTgt>
                                        </p:tgtEl>
                                      </p:cBhvr>
                                      <p:to x="100000" y="60000"/>
                                    </p:animScale>
                                    <p:animScale>
                                      <p:cBhvr>
                                        <p:cTn id="75" dur="166" decel="50000">
                                          <p:stCondLst>
                                            <p:cond delay="676"/>
                                          </p:stCondLst>
                                        </p:cTn>
                                        <p:tgtEl>
                                          <p:spTgt spid="10">
                                            <p:graphicEl>
                                              <a:dgm id="{B91E7247-0F70-4BFC-9794-02EDC23748C2}"/>
                                            </p:graphicEl>
                                          </p:spTgt>
                                        </p:tgtEl>
                                      </p:cBhvr>
                                      <p:to x="100000" y="100000"/>
                                    </p:animScale>
                                    <p:animScale>
                                      <p:cBhvr>
                                        <p:cTn id="76" dur="26">
                                          <p:stCondLst>
                                            <p:cond delay="1312"/>
                                          </p:stCondLst>
                                        </p:cTn>
                                        <p:tgtEl>
                                          <p:spTgt spid="10">
                                            <p:graphicEl>
                                              <a:dgm id="{B91E7247-0F70-4BFC-9794-02EDC23748C2}"/>
                                            </p:graphicEl>
                                          </p:spTgt>
                                        </p:tgtEl>
                                      </p:cBhvr>
                                      <p:to x="100000" y="80000"/>
                                    </p:animScale>
                                    <p:animScale>
                                      <p:cBhvr>
                                        <p:cTn id="77" dur="166" decel="50000">
                                          <p:stCondLst>
                                            <p:cond delay="1338"/>
                                          </p:stCondLst>
                                        </p:cTn>
                                        <p:tgtEl>
                                          <p:spTgt spid="10">
                                            <p:graphicEl>
                                              <a:dgm id="{B91E7247-0F70-4BFC-9794-02EDC23748C2}"/>
                                            </p:graphicEl>
                                          </p:spTgt>
                                        </p:tgtEl>
                                      </p:cBhvr>
                                      <p:to x="100000" y="100000"/>
                                    </p:animScale>
                                    <p:animScale>
                                      <p:cBhvr>
                                        <p:cTn id="78" dur="26">
                                          <p:stCondLst>
                                            <p:cond delay="1642"/>
                                          </p:stCondLst>
                                        </p:cTn>
                                        <p:tgtEl>
                                          <p:spTgt spid="10">
                                            <p:graphicEl>
                                              <a:dgm id="{B91E7247-0F70-4BFC-9794-02EDC23748C2}"/>
                                            </p:graphicEl>
                                          </p:spTgt>
                                        </p:tgtEl>
                                      </p:cBhvr>
                                      <p:to x="100000" y="90000"/>
                                    </p:animScale>
                                    <p:animScale>
                                      <p:cBhvr>
                                        <p:cTn id="79" dur="166" decel="50000">
                                          <p:stCondLst>
                                            <p:cond delay="1668"/>
                                          </p:stCondLst>
                                        </p:cTn>
                                        <p:tgtEl>
                                          <p:spTgt spid="10">
                                            <p:graphicEl>
                                              <a:dgm id="{B91E7247-0F70-4BFC-9794-02EDC23748C2}"/>
                                            </p:graphicEl>
                                          </p:spTgt>
                                        </p:tgtEl>
                                      </p:cBhvr>
                                      <p:to x="100000" y="100000"/>
                                    </p:animScale>
                                    <p:animScale>
                                      <p:cBhvr>
                                        <p:cTn id="80" dur="26">
                                          <p:stCondLst>
                                            <p:cond delay="1808"/>
                                          </p:stCondLst>
                                        </p:cTn>
                                        <p:tgtEl>
                                          <p:spTgt spid="10">
                                            <p:graphicEl>
                                              <a:dgm id="{B91E7247-0F70-4BFC-9794-02EDC23748C2}"/>
                                            </p:graphicEl>
                                          </p:spTgt>
                                        </p:tgtEl>
                                      </p:cBhvr>
                                      <p:to x="100000" y="95000"/>
                                    </p:animScale>
                                    <p:animScale>
                                      <p:cBhvr>
                                        <p:cTn id="81" dur="166" decel="50000">
                                          <p:stCondLst>
                                            <p:cond delay="1834"/>
                                          </p:stCondLst>
                                        </p:cTn>
                                        <p:tgtEl>
                                          <p:spTgt spid="10">
                                            <p:graphicEl>
                                              <a:dgm id="{B91E7247-0F70-4BFC-9794-02EDC23748C2}"/>
                                            </p:graphicEl>
                                          </p:spTgt>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10">
                                            <p:graphicEl>
                                              <a:dgm id="{FB58CFB1-DA4E-43C1-AF3F-C30CB03E4789}"/>
                                            </p:graphicEl>
                                          </p:spTgt>
                                        </p:tgtEl>
                                        <p:attrNameLst>
                                          <p:attrName>style.visibility</p:attrName>
                                        </p:attrNameLst>
                                      </p:cBhvr>
                                      <p:to>
                                        <p:strVal val="visible"/>
                                      </p:to>
                                    </p:set>
                                    <p:animEffect transition="in" filter="wipe(down)">
                                      <p:cBhvr>
                                        <p:cTn id="86" dur="580">
                                          <p:stCondLst>
                                            <p:cond delay="0"/>
                                          </p:stCondLst>
                                        </p:cTn>
                                        <p:tgtEl>
                                          <p:spTgt spid="10">
                                            <p:graphicEl>
                                              <a:dgm id="{FB58CFB1-DA4E-43C1-AF3F-C30CB03E4789}"/>
                                            </p:graphicEl>
                                          </p:spTgt>
                                        </p:tgtEl>
                                      </p:cBhvr>
                                    </p:animEffect>
                                    <p:anim calcmode="lin" valueType="num">
                                      <p:cBhvr>
                                        <p:cTn id="87" dur="1822" tmFilter="0,0; 0.14,0.36; 0.43,0.73; 0.71,0.91; 1.0,1.0">
                                          <p:stCondLst>
                                            <p:cond delay="0"/>
                                          </p:stCondLst>
                                        </p:cTn>
                                        <p:tgtEl>
                                          <p:spTgt spid="10">
                                            <p:graphicEl>
                                              <a:dgm id="{FB58CFB1-DA4E-43C1-AF3F-C30CB03E4789}"/>
                                            </p:graphicEl>
                                          </p:spTgt>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0">
                                            <p:graphicEl>
                                              <a:dgm id="{FB58CFB1-DA4E-43C1-AF3F-C30CB03E4789}"/>
                                            </p:graphicEl>
                                          </p:spTgt>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0">
                                            <p:graphicEl>
                                              <a:dgm id="{FB58CFB1-DA4E-43C1-AF3F-C30CB03E4789}"/>
                                            </p:graphicEl>
                                          </p:spTgt>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0">
                                            <p:graphicEl>
                                              <a:dgm id="{FB58CFB1-DA4E-43C1-AF3F-C30CB03E4789}"/>
                                            </p:graphicEl>
                                          </p:spTgt>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0">
                                            <p:graphicEl>
                                              <a:dgm id="{FB58CFB1-DA4E-43C1-AF3F-C30CB03E4789}"/>
                                            </p:graphicEl>
                                          </p:spTgt>
                                        </p:tgtEl>
                                        <p:attrNameLst>
                                          <p:attrName>ppt_y</p:attrName>
                                        </p:attrNameLst>
                                      </p:cBhvr>
                                      <p:tavLst>
                                        <p:tav tm="0" fmla="#ppt_y-sin(pi*$)/81">
                                          <p:val>
                                            <p:fltVal val="0"/>
                                          </p:val>
                                        </p:tav>
                                        <p:tav tm="100000">
                                          <p:val>
                                            <p:fltVal val="1"/>
                                          </p:val>
                                        </p:tav>
                                      </p:tavLst>
                                    </p:anim>
                                    <p:animScale>
                                      <p:cBhvr>
                                        <p:cTn id="92" dur="26">
                                          <p:stCondLst>
                                            <p:cond delay="650"/>
                                          </p:stCondLst>
                                        </p:cTn>
                                        <p:tgtEl>
                                          <p:spTgt spid="10">
                                            <p:graphicEl>
                                              <a:dgm id="{FB58CFB1-DA4E-43C1-AF3F-C30CB03E4789}"/>
                                            </p:graphicEl>
                                          </p:spTgt>
                                        </p:tgtEl>
                                      </p:cBhvr>
                                      <p:to x="100000" y="60000"/>
                                    </p:animScale>
                                    <p:animScale>
                                      <p:cBhvr>
                                        <p:cTn id="93" dur="166" decel="50000">
                                          <p:stCondLst>
                                            <p:cond delay="676"/>
                                          </p:stCondLst>
                                        </p:cTn>
                                        <p:tgtEl>
                                          <p:spTgt spid="10">
                                            <p:graphicEl>
                                              <a:dgm id="{FB58CFB1-DA4E-43C1-AF3F-C30CB03E4789}"/>
                                            </p:graphicEl>
                                          </p:spTgt>
                                        </p:tgtEl>
                                      </p:cBhvr>
                                      <p:to x="100000" y="100000"/>
                                    </p:animScale>
                                    <p:animScale>
                                      <p:cBhvr>
                                        <p:cTn id="94" dur="26">
                                          <p:stCondLst>
                                            <p:cond delay="1312"/>
                                          </p:stCondLst>
                                        </p:cTn>
                                        <p:tgtEl>
                                          <p:spTgt spid="10">
                                            <p:graphicEl>
                                              <a:dgm id="{FB58CFB1-DA4E-43C1-AF3F-C30CB03E4789}"/>
                                            </p:graphicEl>
                                          </p:spTgt>
                                        </p:tgtEl>
                                      </p:cBhvr>
                                      <p:to x="100000" y="80000"/>
                                    </p:animScale>
                                    <p:animScale>
                                      <p:cBhvr>
                                        <p:cTn id="95" dur="166" decel="50000">
                                          <p:stCondLst>
                                            <p:cond delay="1338"/>
                                          </p:stCondLst>
                                        </p:cTn>
                                        <p:tgtEl>
                                          <p:spTgt spid="10">
                                            <p:graphicEl>
                                              <a:dgm id="{FB58CFB1-DA4E-43C1-AF3F-C30CB03E4789}"/>
                                            </p:graphicEl>
                                          </p:spTgt>
                                        </p:tgtEl>
                                      </p:cBhvr>
                                      <p:to x="100000" y="100000"/>
                                    </p:animScale>
                                    <p:animScale>
                                      <p:cBhvr>
                                        <p:cTn id="96" dur="26">
                                          <p:stCondLst>
                                            <p:cond delay="1642"/>
                                          </p:stCondLst>
                                        </p:cTn>
                                        <p:tgtEl>
                                          <p:spTgt spid="10">
                                            <p:graphicEl>
                                              <a:dgm id="{FB58CFB1-DA4E-43C1-AF3F-C30CB03E4789}"/>
                                            </p:graphicEl>
                                          </p:spTgt>
                                        </p:tgtEl>
                                      </p:cBhvr>
                                      <p:to x="100000" y="90000"/>
                                    </p:animScale>
                                    <p:animScale>
                                      <p:cBhvr>
                                        <p:cTn id="97" dur="166" decel="50000">
                                          <p:stCondLst>
                                            <p:cond delay="1668"/>
                                          </p:stCondLst>
                                        </p:cTn>
                                        <p:tgtEl>
                                          <p:spTgt spid="10">
                                            <p:graphicEl>
                                              <a:dgm id="{FB58CFB1-DA4E-43C1-AF3F-C30CB03E4789}"/>
                                            </p:graphicEl>
                                          </p:spTgt>
                                        </p:tgtEl>
                                      </p:cBhvr>
                                      <p:to x="100000" y="100000"/>
                                    </p:animScale>
                                    <p:animScale>
                                      <p:cBhvr>
                                        <p:cTn id="98" dur="26">
                                          <p:stCondLst>
                                            <p:cond delay="1808"/>
                                          </p:stCondLst>
                                        </p:cTn>
                                        <p:tgtEl>
                                          <p:spTgt spid="10">
                                            <p:graphicEl>
                                              <a:dgm id="{FB58CFB1-DA4E-43C1-AF3F-C30CB03E4789}"/>
                                            </p:graphicEl>
                                          </p:spTgt>
                                        </p:tgtEl>
                                      </p:cBhvr>
                                      <p:to x="100000" y="95000"/>
                                    </p:animScale>
                                    <p:animScale>
                                      <p:cBhvr>
                                        <p:cTn id="99" dur="166" decel="50000">
                                          <p:stCondLst>
                                            <p:cond delay="1834"/>
                                          </p:stCondLst>
                                        </p:cTn>
                                        <p:tgtEl>
                                          <p:spTgt spid="10">
                                            <p:graphicEl>
                                              <a:dgm id="{FB58CFB1-DA4E-43C1-AF3F-C30CB03E4789}"/>
                                            </p:graphicEl>
                                          </p:spTgt>
                                        </p:tgtEl>
                                      </p:cBhvr>
                                      <p:to x="100000" y="100000"/>
                                    </p:animScale>
                                  </p:childTnLst>
                                </p:cTn>
                              </p:par>
                            </p:childTnLst>
                          </p:cTn>
                        </p:par>
                      </p:childTnLst>
                    </p:cTn>
                  </p:par>
                  <p:par>
                    <p:cTn id="100" fill="hold">
                      <p:stCondLst>
                        <p:cond delay="indefinite"/>
                      </p:stCondLst>
                      <p:childTnLst>
                        <p:par>
                          <p:cTn id="101" fill="hold">
                            <p:stCondLst>
                              <p:cond delay="0"/>
                            </p:stCondLst>
                            <p:childTnLst>
                              <p:par>
                                <p:cTn id="102" presetID="26" presetClass="entr" presetSubtype="0" fill="hold" grpId="0" nodeType="clickEffect">
                                  <p:stCondLst>
                                    <p:cond delay="0"/>
                                  </p:stCondLst>
                                  <p:childTnLst>
                                    <p:set>
                                      <p:cBhvr>
                                        <p:cTn id="103" dur="1" fill="hold">
                                          <p:stCondLst>
                                            <p:cond delay="0"/>
                                          </p:stCondLst>
                                        </p:cTn>
                                        <p:tgtEl>
                                          <p:spTgt spid="10">
                                            <p:graphicEl>
                                              <a:dgm id="{8EE9C4ED-F527-45CF-A874-FFED2F645F57}"/>
                                            </p:graphicEl>
                                          </p:spTgt>
                                        </p:tgtEl>
                                        <p:attrNameLst>
                                          <p:attrName>style.visibility</p:attrName>
                                        </p:attrNameLst>
                                      </p:cBhvr>
                                      <p:to>
                                        <p:strVal val="visible"/>
                                      </p:to>
                                    </p:set>
                                    <p:animEffect transition="in" filter="wipe(down)">
                                      <p:cBhvr>
                                        <p:cTn id="104" dur="580">
                                          <p:stCondLst>
                                            <p:cond delay="0"/>
                                          </p:stCondLst>
                                        </p:cTn>
                                        <p:tgtEl>
                                          <p:spTgt spid="10">
                                            <p:graphicEl>
                                              <a:dgm id="{8EE9C4ED-F527-45CF-A874-FFED2F645F57}"/>
                                            </p:graphicEl>
                                          </p:spTgt>
                                        </p:tgtEl>
                                      </p:cBhvr>
                                    </p:animEffect>
                                    <p:anim calcmode="lin" valueType="num">
                                      <p:cBhvr>
                                        <p:cTn id="105" dur="1822" tmFilter="0,0; 0.14,0.36; 0.43,0.73; 0.71,0.91; 1.0,1.0">
                                          <p:stCondLst>
                                            <p:cond delay="0"/>
                                          </p:stCondLst>
                                        </p:cTn>
                                        <p:tgtEl>
                                          <p:spTgt spid="10">
                                            <p:graphicEl>
                                              <a:dgm id="{8EE9C4ED-F527-45CF-A874-FFED2F645F57}"/>
                                            </p:graphicEl>
                                          </p:spTgt>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10">
                                            <p:graphicEl>
                                              <a:dgm id="{8EE9C4ED-F527-45CF-A874-FFED2F645F57}"/>
                                            </p:graphicEl>
                                          </p:spTgt>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10">
                                            <p:graphicEl>
                                              <a:dgm id="{8EE9C4ED-F527-45CF-A874-FFED2F645F57}"/>
                                            </p:graphicEl>
                                          </p:spTgt>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10">
                                            <p:graphicEl>
                                              <a:dgm id="{8EE9C4ED-F527-45CF-A874-FFED2F645F57}"/>
                                            </p:graphicEl>
                                          </p:spTgt>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10">
                                            <p:graphicEl>
                                              <a:dgm id="{8EE9C4ED-F527-45CF-A874-FFED2F645F57}"/>
                                            </p:graphicEl>
                                          </p:spTgt>
                                        </p:tgtEl>
                                        <p:attrNameLst>
                                          <p:attrName>ppt_y</p:attrName>
                                        </p:attrNameLst>
                                      </p:cBhvr>
                                      <p:tavLst>
                                        <p:tav tm="0" fmla="#ppt_y-sin(pi*$)/81">
                                          <p:val>
                                            <p:fltVal val="0"/>
                                          </p:val>
                                        </p:tav>
                                        <p:tav tm="100000">
                                          <p:val>
                                            <p:fltVal val="1"/>
                                          </p:val>
                                        </p:tav>
                                      </p:tavLst>
                                    </p:anim>
                                    <p:animScale>
                                      <p:cBhvr>
                                        <p:cTn id="110" dur="26">
                                          <p:stCondLst>
                                            <p:cond delay="650"/>
                                          </p:stCondLst>
                                        </p:cTn>
                                        <p:tgtEl>
                                          <p:spTgt spid="10">
                                            <p:graphicEl>
                                              <a:dgm id="{8EE9C4ED-F527-45CF-A874-FFED2F645F57}"/>
                                            </p:graphicEl>
                                          </p:spTgt>
                                        </p:tgtEl>
                                      </p:cBhvr>
                                      <p:to x="100000" y="60000"/>
                                    </p:animScale>
                                    <p:animScale>
                                      <p:cBhvr>
                                        <p:cTn id="111" dur="166" decel="50000">
                                          <p:stCondLst>
                                            <p:cond delay="676"/>
                                          </p:stCondLst>
                                        </p:cTn>
                                        <p:tgtEl>
                                          <p:spTgt spid="10">
                                            <p:graphicEl>
                                              <a:dgm id="{8EE9C4ED-F527-45CF-A874-FFED2F645F57}"/>
                                            </p:graphicEl>
                                          </p:spTgt>
                                        </p:tgtEl>
                                      </p:cBhvr>
                                      <p:to x="100000" y="100000"/>
                                    </p:animScale>
                                    <p:animScale>
                                      <p:cBhvr>
                                        <p:cTn id="112" dur="26">
                                          <p:stCondLst>
                                            <p:cond delay="1312"/>
                                          </p:stCondLst>
                                        </p:cTn>
                                        <p:tgtEl>
                                          <p:spTgt spid="10">
                                            <p:graphicEl>
                                              <a:dgm id="{8EE9C4ED-F527-45CF-A874-FFED2F645F57}"/>
                                            </p:graphicEl>
                                          </p:spTgt>
                                        </p:tgtEl>
                                      </p:cBhvr>
                                      <p:to x="100000" y="80000"/>
                                    </p:animScale>
                                    <p:animScale>
                                      <p:cBhvr>
                                        <p:cTn id="113" dur="166" decel="50000">
                                          <p:stCondLst>
                                            <p:cond delay="1338"/>
                                          </p:stCondLst>
                                        </p:cTn>
                                        <p:tgtEl>
                                          <p:spTgt spid="10">
                                            <p:graphicEl>
                                              <a:dgm id="{8EE9C4ED-F527-45CF-A874-FFED2F645F57}"/>
                                            </p:graphicEl>
                                          </p:spTgt>
                                        </p:tgtEl>
                                      </p:cBhvr>
                                      <p:to x="100000" y="100000"/>
                                    </p:animScale>
                                    <p:animScale>
                                      <p:cBhvr>
                                        <p:cTn id="114" dur="26">
                                          <p:stCondLst>
                                            <p:cond delay="1642"/>
                                          </p:stCondLst>
                                        </p:cTn>
                                        <p:tgtEl>
                                          <p:spTgt spid="10">
                                            <p:graphicEl>
                                              <a:dgm id="{8EE9C4ED-F527-45CF-A874-FFED2F645F57}"/>
                                            </p:graphicEl>
                                          </p:spTgt>
                                        </p:tgtEl>
                                      </p:cBhvr>
                                      <p:to x="100000" y="90000"/>
                                    </p:animScale>
                                    <p:animScale>
                                      <p:cBhvr>
                                        <p:cTn id="115" dur="166" decel="50000">
                                          <p:stCondLst>
                                            <p:cond delay="1668"/>
                                          </p:stCondLst>
                                        </p:cTn>
                                        <p:tgtEl>
                                          <p:spTgt spid="10">
                                            <p:graphicEl>
                                              <a:dgm id="{8EE9C4ED-F527-45CF-A874-FFED2F645F57}"/>
                                            </p:graphicEl>
                                          </p:spTgt>
                                        </p:tgtEl>
                                      </p:cBhvr>
                                      <p:to x="100000" y="100000"/>
                                    </p:animScale>
                                    <p:animScale>
                                      <p:cBhvr>
                                        <p:cTn id="116" dur="26">
                                          <p:stCondLst>
                                            <p:cond delay="1808"/>
                                          </p:stCondLst>
                                        </p:cTn>
                                        <p:tgtEl>
                                          <p:spTgt spid="10">
                                            <p:graphicEl>
                                              <a:dgm id="{8EE9C4ED-F527-45CF-A874-FFED2F645F57}"/>
                                            </p:graphicEl>
                                          </p:spTgt>
                                        </p:tgtEl>
                                      </p:cBhvr>
                                      <p:to x="100000" y="95000"/>
                                    </p:animScale>
                                    <p:animScale>
                                      <p:cBhvr>
                                        <p:cTn id="117" dur="166" decel="50000">
                                          <p:stCondLst>
                                            <p:cond delay="1834"/>
                                          </p:stCondLst>
                                        </p:cTn>
                                        <p:tgtEl>
                                          <p:spTgt spid="10">
                                            <p:graphicEl>
                                              <a:dgm id="{8EE9C4ED-F527-45CF-A874-FFED2F645F57}"/>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Graphic spid="10"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4404475"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Transformación de Valores de Texto</a:t>
            </a:r>
          </a:p>
        </p:txBody>
      </p:sp>
      <p:sp>
        <p:nvSpPr>
          <p:cNvPr id="6" name="5 CuadroTexto"/>
          <p:cNvSpPr txBox="1"/>
          <p:nvPr/>
        </p:nvSpPr>
        <p:spPr>
          <a:xfrm>
            <a:off x="500028" y="1606847"/>
            <a:ext cx="11391929" cy="707886"/>
          </a:xfrm>
          <a:prstGeom prst="rect">
            <a:avLst/>
          </a:prstGeom>
          <a:noFill/>
        </p:spPr>
        <p:txBody>
          <a:bodyPr wrap="square" rtlCol="0">
            <a:spAutoFit/>
          </a:bodyPr>
          <a:lstStyle/>
          <a:p>
            <a:pPr algn="just"/>
            <a:r>
              <a:rPr lang="es-CL" sz="2000" dirty="0"/>
              <a:t>Se pueden aplicar transformaciones al contenido de columna de texto tales como pasar todo el texto a mayúsculas, minúsculas, capitalizar, remover espacios antes y después del texto.</a:t>
            </a:r>
          </a:p>
        </p:txBody>
      </p:sp>
      <p:pic>
        <p:nvPicPr>
          <p:cNvPr id="14338" name="Picture 2"/>
          <p:cNvPicPr>
            <a:picLocks noChangeAspect="1" noChangeArrowheads="1"/>
          </p:cNvPicPr>
          <p:nvPr/>
        </p:nvPicPr>
        <p:blipFill>
          <a:blip r:embed="rId2"/>
          <a:srcRect r="47291" b="56055"/>
          <a:stretch>
            <a:fillRect/>
          </a:stretch>
        </p:blipFill>
        <p:spPr bwMode="auto">
          <a:xfrm>
            <a:off x="1870363" y="2453283"/>
            <a:ext cx="8037136" cy="3767408"/>
          </a:xfrm>
          <a:prstGeom prst="rect">
            <a:avLst/>
          </a:prstGeom>
          <a:noFill/>
          <a:ln w="9525">
            <a:noFill/>
            <a:miter lim="800000"/>
            <a:headEnd/>
            <a:tailEnd/>
          </a:ln>
          <a:effectLst/>
        </p:spPr>
      </p:pic>
      <p:sp>
        <p:nvSpPr>
          <p:cNvPr id="7" name="6 Rectángulo"/>
          <p:cNvSpPr/>
          <p:nvPr/>
        </p:nvSpPr>
        <p:spPr>
          <a:xfrm>
            <a:off x="6219257" y="2992581"/>
            <a:ext cx="2966307" cy="2632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4653857"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Transformación de Valores numéricos</a:t>
            </a:r>
          </a:p>
        </p:txBody>
      </p:sp>
      <p:sp>
        <p:nvSpPr>
          <p:cNvPr id="6" name="5 CuadroTexto"/>
          <p:cNvSpPr txBox="1"/>
          <p:nvPr/>
        </p:nvSpPr>
        <p:spPr>
          <a:xfrm>
            <a:off x="500028" y="1606847"/>
            <a:ext cx="11391929" cy="1015663"/>
          </a:xfrm>
          <a:prstGeom prst="rect">
            <a:avLst/>
          </a:prstGeom>
          <a:noFill/>
        </p:spPr>
        <p:txBody>
          <a:bodyPr wrap="square" rtlCol="0">
            <a:spAutoFit/>
          </a:bodyPr>
          <a:lstStyle/>
          <a:p>
            <a:pPr algn="just"/>
            <a:r>
              <a:rPr lang="es-CL" sz="2000" dirty="0"/>
              <a:t>Así como puede transformar el contenido de las columnas basadas en texto, también puede aplicar transformaciones a valores numéricos. Como ejemplo, suponga que desea redondear todas las cifras en una columna al número entero más cercano.</a:t>
            </a:r>
          </a:p>
        </p:txBody>
      </p:sp>
      <p:pic>
        <p:nvPicPr>
          <p:cNvPr id="15362" name="Picture 2"/>
          <p:cNvPicPr>
            <a:picLocks noChangeAspect="1" noChangeArrowheads="1"/>
          </p:cNvPicPr>
          <p:nvPr/>
        </p:nvPicPr>
        <p:blipFill>
          <a:blip r:embed="rId2"/>
          <a:srcRect r="18302" b="52344"/>
          <a:stretch>
            <a:fillRect/>
          </a:stretch>
        </p:blipFill>
        <p:spPr bwMode="auto">
          <a:xfrm>
            <a:off x="790983" y="2748243"/>
            <a:ext cx="10629900" cy="3486150"/>
          </a:xfrm>
          <a:prstGeom prst="rect">
            <a:avLst/>
          </a:prstGeom>
          <a:noFill/>
          <a:ln w="9525">
            <a:noFill/>
            <a:miter lim="800000"/>
            <a:headEnd/>
            <a:tailEnd/>
          </a:ln>
          <a:effectLst/>
        </p:spPr>
      </p:pic>
      <p:sp>
        <p:nvSpPr>
          <p:cNvPr id="7" name="6 Rectángulo"/>
          <p:cNvSpPr/>
          <p:nvPr/>
        </p:nvSpPr>
        <p:spPr>
          <a:xfrm>
            <a:off x="7702410" y="2992581"/>
            <a:ext cx="2966307" cy="11222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5" y="1011087"/>
            <a:ext cx="2354002"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Calcular Números</a:t>
            </a:r>
          </a:p>
        </p:txBody>
      </p:sp>
      <p:sp>
        <p:nvSpPr>
          <p:cNvPr id="6" name="5 CuadroTexto"/>
          <p:cNvSpPr txBox="1"/>
          <p:nvPr/>
        </p:nvSpPr>
        <p:spPr>
          <a:xfrm>
            <a:off x="500028" y="1606847"/>
            <a:ext cx="11391929" cy="707886"/>
          </a:xfrm>
          <a:prstGeom prst="rect">
            <a:avLst/>
          </a:prstGeom>
          <a:noFill/>
        </p:spPr>
        <p:txBody>
          <a:bodyPr wrap="square" rtlCol="0">
            <a:spAutoFit/>
          </a:bodyPr>
          <a:lstStyle/>
          <a:p>
            <a:pPr algn="just"/>
            <a:r>
              <a:rPr lang="es-CL" sz="2000" dirty="0"/>
              <a:t>El Editor también puede aplicar aritmética simple a los valores en una columna. Supongamos, por ejemplo, que desea multiplicar todos los precios de venta por 110% como parte de sus pronósticos. </a:t>
            </a:r>
          </a:p>
        </p:txBody>
      </p:sp>
      <p:pic>
        <p:nvPicPr>
          <p:cNvPr id="16386" name="Picture 2"/>
          <p:cNvPicPr>
            <a:picLocks noChangeAspect="1" noChangeArrowheads="1"/>
          </p:cNvPicPr>
          <p:nvPr/>
        </p:nvPicPr>
        <p:blipFill>
          <a:blip r:embed="rId2"/>
          <a:srcRect r="25110" b="24219"/>
          <a:stretch>
            <a:fillRect/>
          </a:stretch>
        </p:blipFill>
        <p:spPr bwMode="auto">
          <a:xfrm>
            <a:off x="2590792" y="2384007"/>
            <a:ext cx="7303968" cy="4155337"/>
          </a:xfrm>
          <a:prstGeom prst="rect">
            <a:avLst/>
          </a:prstGeom>
          <a:noFill/>
          <a:ln w="9525">
            <a:noFill/>
            <a:miter lim="800000"/>
            <a:headEnd/>
            <a:tailEnd/>
          </a:ln>
          <a:effectLst/>
        </p:spPr>
      </p:pic>
      <p:sp>
        <p:nvSpPr>
          <p:cNvPr id="7" name="6 Rectángulo"/>
          <p:cNvSpPr/>
          <p:nvPr/>
        </p:nvSpPr>
        <p:spPr>
          <a:xfrm>
            <a:off x="8146473" y="2715491"/>
            <a:ext cx="1748288" cy="18842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5" y="1011087"/>
            <a:ext cx="2617238"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Transformar Fechas</a:t>
            </a:r>
          </a:p>
        </p:txBody>
      </p:sp>
      <p:sp>
        <p:nvSpPr>
          <p:cNvPr id="6" name="5 CuadroTexto"/>
          <p:cNvSpPr txBox="1"/>
          <p:nvPr/>
        </p:nvSpPr>
        <p:spPr>
          <a:xfrm>
            <a:off x="500028" y="1606847"/>
            <a:ext cx="11391929" cy="400110"/>
          </a:xfrm>
          <a:prstGeom prst="rect">
            <a:avLst/>
          </a:prstGeom>
          <a:noFill/>
        </p:spPr>
        <p:txBody>
          <a:bodyPr wrap="square" rtlCol="0">
            <a:spAutoFit/>
          </a:bodyPr>
          <a:lstStyle/>
          <a:p>
            <a:pPr algn="just"/>
            <a:r>
              <a:rPr lang="es-CL" sz="2000" dirty="0"/>
              <a:t>La transformación de fechas sigue principios similares a la transformación de texto y números. </a:t>
            </a:r>
          </a:p>
        </p:txBody>
      </p:sp>
      <p:pic>
        <p:nvPicPr>
          <p:cNvPr id="17410" name="Picture 2"/>
          <p:cNvPicPr>
            <a:picLocks noChangeAspect="1" noChangeArrowheads="1"/>
          </p:cNvPicPr>
          <p:nvPr/>
        </p:nvPicPr>
        <p:blipFill>
          <a:blip r:embed="rId2"/>
          <a:srcRect l="9796" r="11274" b="44727"/>
          <a:stretch>
            <a:fillRect/>
          </a:stretch>
        </p:blipFill>
        <p:spPr bwMode="auto">
          <a:xfrm>
            <a:off x="900546" y="2216727"/>
            <a:ext cx="10269682" cy="4043363"/>
          </a:xfrm>
          <a:prstGeom prst="rect">
            <a:avLst/>
          </a:prstGeom>
          <a:noFill/>
          <a:ln w="9525">
            <a:noFill/>
            <a:miter lim="800000"/>
            <a:headEnd/>
            <a:tailEnd/>
          </a:ln>
          <a:effectLst/>
        </p:spPr>
      </p:pic>
      <p:sp>
        <p:nvSpPr>
          <p:cNvPr id="7" name="6 Rectángulo"/>
          <p:cNvSpPr/>
          <p:nvPr/>
        </p:nvSpPr>
        <p:spPr>
          <a:xfrm>
            <a:off x="9240982" y="2715491"/>
            <a:ext cx="1260763" cy="2355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5" y="1011087"/>
            <a:ext cx="2617238"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Transformar Horas</a:t>
            </a:r>
          </a:p>
        </p:txBody>
      </p:sp>
      <p:sp>
        <p:nvSpPr>
          <p:cNvPr id="6" name="5 CuadroTexto"/>
          <p:cNvSpPr txBox="1"/>
          <p:nvPr/>
        </p:nvSpPr>
        <p:spPr>
          <a:xfrm>
            <a:off x="500028" y="1606847"/>
            <a:ext cx="11391929" cy="707886"/>
          </a:xfrm>
          <a:prstGeom prst="rect">
            <a:avLst/>
          </a:prstGeom>
          <a:noFill/>
        </p:spPr>
        <p:txBody>
          <a:bodyPr wrap="square" rtlCol="0">
            <a:spAutoFit/>
          </a:bodyPr>
          <a:lstStyle/>
          <a:p>
            <a:pPr algn="just"/>
            <a:r>
              <a:rPr lang="es-CL" sz="2000" dirty="0"/>
              <a:t>También puede transformar los valores de fecha / hora en sus componentes utilizando el Editor. Esto es extremadamente similar a cómo aplica las transformaciones de fecha.</a:t>
            </a:r>
          </a:p>
        </p:txBody>
      </p:sp>
      <p:pic>
        <p:nvPicPr>
          <p:cNvPr id="7" name="Picture 2"/>
          <p:cNvPicPr>
            <a:picLocks noChangeAspect="1" noChangeArrowheads="1"/>
          </p:cNvPicPr>
          <p:nvPr/>
        </p:nvPicPr>
        <p:blipFill>
          <a:blip r:embed="rId2"/>
          <a:srcRect l="9796" r="11274" b="44727"/>
          <a:stretch>
            <a:fillRect/>
          </a:stretch>
        </p:blipFill>
        <p:spPr bwMode="auto">
          <a:xfrm>
            <a:off x="900546" y="2216727"/>
            <a:ext cx="10269682" cy="4043363"/>
          </a:xfrm>
          <a:prstGeom prst="rect">
            <a:avLst/>
          </a:prstGeom>
          <a:noFill/>
          <a:ln w="9525">
            <a:noFill/>
            <a:miter lim="800000"/>
            <a:headEnd/>
            <a:tailEnd/>
          </a:ln>
          <a:effectLst/>
        </p:spPr>
      </p:pic>
      <p:sp>
        <p:nvSpPr>
          <p:cNvPr id="8" name="7 Rectángulo"/>
          <p:cNvSpPr/>
          <p:nvPr/>
        </p:nvSpPr>
        <p:spPr>
          <a:xfrm>
            <a:off x="9240982" y="2895606"/>
            <a:ext cx="1260763" cy="2355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5" y="1011087"/>
            <a:ext cx="2617238"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Agrupar Registros</a:t>
            </a:r>
          </a:p>
        </p:txBody>
      </p:sp>
      <p:sp>
        <p:nvSpPr>
          <p:cNvPr id="6" name="5 CuadroTexto"/>
          <p:cNvSpPr txBox="1"/>
          <p:nvPr/>
        </p:nvSpPr>
        <p:spPr>
          <a:xfrm>
            <a:off x="500028" y="1606847"/>
            <a:ext cx="11391929" cy="1015663"/>
          </a:xfrm>
          <a:prstGeom prst="rect">
            <a:avLst/>
          </a:prstGeom>
          <a:noFill/>
        </p:spPr>
        <p:txBody>
          <a:bodyPr wrap="square" rtlCol="0">
            <a:spAutoFit/>
          </a:bodyPr>
          <a:lstStyle/>
          <a:p>
            <a:pPr algn="just"/>
            <a:r>
              <a:rPr lang="es-CL" sz="2000" dirty="0"/>
              <a:t>En ocasiones, necesitará transformar sus datos originales de una manera extrema, al agruparlos. Esto es muy diferente de filtrar datos, eliminar duplicados o limpiar el contenido de las columnas. Cuando agrupa datos, está alterando la estructura del conjunto de datos para "acumular" registros.</a:t>
            </a:r>
          </a:p>
        </p:txBody>
      </p:sp>
      <p:pic>
        <p:nvPicPr>
          <p:cNvPr id="18434" name="Picture 2"/>
          <p:cNvPicPr>
            <a:picLocks noChangeAspect="1" noChangeArrowheads="1"/>
          </p:cNvPicPr>
          <p:nvPr/>
        </p:nvPicPr>
        <p:blipFill>
          <a:blip r:embed="rId2"/>
          <a:srcRect l="22042" r="6296" b="51563"/>
          <a:stretch>
            <a:fillRect/>
          </a:stretch>
        </p:blipFill>
        <p:spPr bwMode="auto">
          <a:xfrm>
            <a:off x="1454725" y="2609698"/>
            <a:ext cx="9324109" cy="3543300"/>
          </a:xfrm>
          <a:prstGeom prst="rect">
            <a:avLst/>
          </a:prstGeom>
          <a:noFill/>
          <a:ln w="9525">
            <a:noFill/>
            <a:miter lim="800000"/>
            <a:headEnd/>
            <a:tailEnd/>
          </a:ln>
          <a:effectLst/>
        </p:spPr>
      </p:pic>
      <p:sp>
        <p:nvSpPr>
          <p:cNvPr id="7" name="6 Rectángulo"/>
          <p:cNvSpPr/>
          <p:nvPr/>
        </p:nvSpPr>
        <p:spPr>
          <a:xfrm>
            <a:off x="7647709" y="3013369"/>
            <a:ext cx="2854036" cy="17664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3503929"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Administrador de Parámetros</a:t>
            </a:r>
          </a:p>
        </p:txBody>
      </p:sp>
      <p:sp>
        <p:nvSpPr>
          <p:cNvPr id="6" name="5 CuadroTexto"/>
          <p:cNvSpPr txBox="1"/>
          <p:nvPr/>
        </p:nvSpPr>
        <p:spPr>
          <a:xfrm>
            <a:off x="500028" y="1606847"/>
            <a:ext cx="11391929" cy="2246769"/>
          </a:xfrm>
          <a:prstGeom prst="rect">
            <a:avLst/>
          </a:prstGeom>
          <a:noFill/>
        </p:spPr>
        <p:txBody>
          <a:bodyPr wrap="square" rtlCol="0">
            <a:spAutoFit/>
          </a:bodyPr>
          <a:lstStyle/>
          <a:p>
            <a:pPr algn="just"/>
            <a:r>
              <a:rPr lang="es-CL" sz="2000" dirty="0"/>
              <a:t>Con </a:t>
            </a:r>
            <a:r>
              <a:rPr lang="es-CL" sz="2000" dirty="0" err="1"/>
              <a:t>Power</a:t>
            </a:r>
            <a:r>
              <a:rPr lang="es-CL" sz="2000" dirty="0"/>
              <a:t> </a:t>
            </a:r>
            <a:r>
              <a:rPr lang="es-CL" sz="2000" dirty="0" err="1"/>
              <a:t>Query</a:t>
            </a:r>
            <a:r>
              <a:rPr lang="es-CL" sz="2000" dirty="0"/>
              <a:t> y </a:t>
            </a:r>
            <a:r>
              <a:rPr lang="es-CL" sz="2000" dirty="0" err="1"/>
              <a:t>Power</a:t>
            </a:r>
            <a:r>
              <a:rPr lang="es-CL" sz="2000" dirty="0"/>
              <a:t> BI Desktop, puede agregar parámetros de consulta a un informe y hacer que los elementos del informe dependan de esos parámetros. Por ejemplo, podría usar los Parámetros de consulta para que un informe cree automáticamente un filtro, cargue un modelo de datos o una referencia de fuente de datos, genere una definición de medida y muchas otras capacidades. Los parámetros de consulta permiten a los usuarios abrir un informe y, al proporcionar valores para sus parámetros de consulta, comience a crear ese informe con solo unos pocos clics.</a:t>
            </a:r>
          </a:p>
        </p:txBody>
      </p:sp>
      <p:pic>
        <p:nvPicPr>
          <p:cNvPr id="20482" name="Picture 2"/>
          <p:cNvPicPr>
            <a:picLocks noChangeAspect="1" noChangeArrowheads="1"/>
          </p:cNvPicPr>
          <p:nvPr/>
        </p:nvPicPr>
        <p:blipFill>
          <a:blip r:embed="rId2"/>
          <a:srcRect r="35322" b="23438"/>
          <a:stretch>
            <a:fillRect/>
          </a:stretch>
        </p:blipFill>
        <p:spPr bwMode="auto">
          <a:xfrm>
            <a:off x="3588328" y="3560619"/>
            <a:ext cx="4571999" cy="3042824"/>
          </a:xfrm>
          <a:prstGeom prst="rect">
            <a:avLst/>
          </a:prstGeom>
          <a:noFill/>
          <a:ln w="9525">
            <a:noFill/>
            <a:miter lim="800000"/>
            <a:headEnd/>
            <a:tailEnd/>
          </a:ln>
          <a:effectLst/>
        </p:spPr>
      </p:pic>
      <p:sp>
        <p:nvSpPr>
          <p:cNvPr id="9" name="8 Rectángulo"/>
          <p:cNvSpPr/>
          <p:nvPr/>
        </p:nvSpPr>
        <p:spPr>
          <a:xfrm>
            <a:off x="5306291" y="3782300"/>
            <a:ext cx="1149927" cy="845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Transformaciones</a:t>
            </a:r>
            <a:endParaRPr lang="es-CL" sz="1600" dirty="0">
              <a:solidFill>
                <a:schemeClr val="accent6">
                  <a:lumMod val="60000"/>
                  <a:lumOff val="40000"/>
                </a:schemeClr>
              </a:solidFill>
            </a:endParaRPr>
          </a:p>
        </p:txBody>
      </p:sp>
      <p:sp>
        <p:nvSpPr>
          <p:cNvPr id="4" name="3 CuadroTexto"/>
          <p:cNvSpPr txBox="1"/>
          <p:nvPr/>
        </p:nvSpPr>
        <p:spPr>
          <a:xfrm>
            <a:off x="500034" y="1011087"/>
            <a:ext cx="4487602" cy="400110"/>
          </a:xfrm>
          <a:prstGeom prst="rect">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p:spPr>
        <p:txBody>
          <a:bodyPr wrap="square" rtlCol="0">
            <a:spAutoFit/>
          </a:bodyPr>
          <a:lstStyle/>
          <a:p>
            <a:r>
              <a:rPr lang="es-CL" sz="2000" dirty="0"/>
              <a:t>El lenguaje M y la barra de Fórmulas</a:t>
            </a:r>
          </a:p>
        </p:txBody>
      </p:sp>
      <p:sp>
        <p:nvSpPr>
          <p:cNvPr id="6" name="5 CuadroTexto"/>
          <p:cNvSpPr txBox="1"/>
          <p:nvPr/>
        </p:nvSpPr>
        <p:spPr>
          <a:xfrm>
            <a:off x="500028" y="1606847"/>
            <a:ext cx="11391929" cy="707886"/>
          </a:xfrm>
          <a:prstGeom prst="rect">
            <a:avLst/>
          </a:prstGeom>
          <a:noFill/>
        </p:spPr>
        <p:txBody>
          <a:bodyPr wrap="square" rtlCol="0">
            <a:spAutoFit/>
          </a:bodyPr>
          <a:lstStyle/>
          <a:p>
            <a:pPr algn="just"/>
            <a:r>
              <a:rPr lang="es-CL" sz="2000" dirty="0"/>
              <a:t>Todos los pasos aplicados en la transformación de los datos, se registran o crean en el lenguaje de formulas de </a:t>
            </a:r>
            <a:r>
              <a:rPr lang="es-CL" sz="2000" dirty="0" err="1"/>
              <a:t>Power</a:t>
            </a:r>
            <a:r>
              <a:rPr lang="es-CL" sz="2000" dirty="0"/>
              <a:t> </a:t>
            </a:r>
            <a:r>
              <a:rPr lang="es-CL" sz="2000" dirty="0" err="1"/>
              <a:t>Query</a:t>
            </a:r>
            <a:r>
              <a:rPr lang="es-CL" sz="2000" dirty="0"/>
              <a:t> conocido como M.</a:t>
            </a:r>
          </a:p>
        </p:txBody>
      </p:sp>
      <p:sp>
        <p:nvSpPr>
          <p:cNvPr id="8" name="7 CuadroTexto"/>
          <p:cNvSpPr txBox="1"/>
          <p:nvPr/>
        </p:nvSpPr>
        <p:spPr>
          <a:xfrm>
            <a:off x="500023" y="2327302"/>
            <a:ext cx="11391929" cy="1015663"/>
          </a:xfrm>
          <a:prstGeom prst="rect">
            <a:avLst/>
          </a:prstGeom>
          <a:noFill/>
        </p:spPr>
        <p:txBody>
          <a:bodyPr wrap="square" rtlCol="0">
            <a:spAutoFit/>
          </a:bodyPr>
          <a:lstStyle/>
          <a:p>
            <a:pPr algn="just"/>
            <a:r>
              <a:rPr lang="es-CL" sz="2000" dirty="0"/>
              <a:t>Para poder ver lo que ha escrito el Editor en este lenguaje, después de aplicar algunas transformaciones, se puede hacer por medio del Editor Avanzado o agregando la barra de Fórmulas en la ficha Vista</a:t>
            </a:r>
          </a:p>
        </p:txBody>
      </p:sp>
      <p:pic>
        <p:nvPicPr>
          <p:cNvPr id="1026" name="Picture 2"/>
          <p:cNvPicPr>
            <a:picLocks noChangeAspect="1" noChangeArrowheads="1"/>
          </p:cNvPicPr>
          <p:nvPr/>
        </p:nvPicPr>
        <p:blipFill>
          <a:blip r:embed="rId2"/>
          <a:srcRect b="6250"/>
          <a:stretch>
            <a:fillRect/>
          </a:stretch>
        </p:blipFill>
        <p:spPr bwMode="auto">
          <a:xfrm>
            <a:off x="3214256" y="3384530"/>
            <a:ext cx="6054436" cy="3191211"/>
          </a:xfrm>
          <a:prstGeom prst="rect">
            <a:avLst/>
          </a:prstGeom>
          <a:noFill/>
          <a:ln w="9525">
            <a:noFill/>
            <a:miter lim="800000"/>
            <a:headEnd/>
            <a:tailEnd/>
          </a:ln>
          <a:effectLst/>
        </p:spPr>
      </p:pic>
      <p:sp>
        <p:nvSpPr>
          <p:cNvPr id="9" name="8 Rectángulo"/>
          <p:cNvSpPr/>
          <p:nvPr/>
        </p:nvSpPr>
        <p:spPr>
          <a:xfrm>
            <a:off x="5347855" y="3586718"/>
            <a:ext cx="1343891" cy="8451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i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Descarga e Instalación</a:t>
            </a:r>
            <a:endParaRPr lang="es-CL" sz="1600" dirty="0">
              <a:solidFill>
                <a:schemeClr val="accent6">
                  <a:lumMod val="60000"/>
                  <a:lumOff val="40000"/>
                </a:schemeClr>
              </a:solidFill>
            </a:endParaRPr>
          </a:p>
        </p:txBody>
      </p:sp>
      <p:sp>
        <p:nvSpPr>
          <p:cNvPr id="4" name="3 CuadroTexto"/>
          <p:cNvSpPr txBox="1"/>
          <p:nvPr/>
        </p:nvSpPr>
        <p:spPr>
          <a:xfrm>
            <a:off x="500033" y="1302042"/>
            <a:ext cx="11391929" cy="707886"/>
          </a:xfrm>
          <a:prstGeom prst="rect">
            <a:avLst/>
          </a:prstGeom>
          <a:noFill/>
        </p:spPr>
        <p:txBody>
          <a:bodyPr wrap="square" rtlCol="0">
            <a:spAutoFit/>
          </a:bodyPr>
          <a:lstStyle/>
          <a:p>
            <a:pPr algn="just"/>
            <a:r>
              <a:rPr lang="es-CL" sz="2000" dirty="0"/>
              <a:t>Tal como se ha señalado, Microsoft </a:t>
            </a:r>
            <a:r>
              <a:rPr lang="es-CL" sz="2000" dirty="0" err="1"/>
              <a:t>Power</a:t>
            </a:r>
            <a:r>
              <a:rPr lang="es-CL" sz="2000" dirty="0"/>
              <a:t> BI cuenta con una aplicación de escritorio que permite al usuario trabajar sobre copias locales de datos, que es lo que haremos en este curso.</a:t>
            </a:r>
          </a:p>
        </p:txBody>
      </p:sp>
      <p:sp>
        <p:nvSpPr>
          <p:cNvPr id="6" name="5 CuadroTexto"/>
          <p:cNvSpPr txBox="1"/>
          <p:nvPr/>
        </p:nvSpPr>
        <p:spPr>
          <a:xfrm>
            <a:off x="500033" y="2009928"/>
            <a:ext cx="11391929" cy="400110"/>
          </a:xfrm>
          <a:prstGeom prst="rect">
            <a:avLst/>
          </a:prstGeom>
          <a:noFill/>
        </p:spPr>
        <p:txBody>
          <a:bodyPr wrap="square" rtlCol="0">
            <a:spAutoFit/>
          </a:bodyPr>
          <a:lstStyle/>
          <a:p>
            <a:pPr algn="just"/>
            <a:r>
              <a:rPr lang="es-CL" sz="2000" dirty="0"/>
              <a:t>Para descargar e instalar la aplicación de escritorio, siga los siguientes pasos:</a:t>
            </a:r>
          </a:p>
        </p:txBody>
      </p:sp>
      <p:sp>
        <p:nvSpPr>
          <p:cNvPr id="7" name="6 CuadroTexto"/>
          <p:cNvSpPr txBox="1"/>
          <p:nvPr/>
        </p:nvSpPr>
        <p:spPr>
          <a:xfrm>
            <a:off x="943395" y="2562438"/>
            <a:ext cx="10486626" cy="707886"/>
          </a:xfrm>
          <a:prstGeom prst="rect">
            <a:avLst/>
          </a:prstGeom>
          <a:noFill/>
        </p:spPr>
        <p:txBody>
          <a:bodyPr wrap="square" rtlCol="0">
            <a:spAutoFit/>
          </a:bodyPr>
          <a:lstStyle/>
          <a:p>
            <a:pPr algn="just">
              <a:buFont typeface="Wingdings" pitchFamily="2" charset="2"/>
              <a:buChar char="v"/>
            </a:pPr>
            <a:r>
              <a:rPr lang="es-CL" sz="2000" dirty="0"/>
              <a:t>Ingrese en su navegador el sitio web https://www.microsoft.com/es-cl/download/details.aspx?id=58494</a:t>
            </a:r>
          </a:p>
        </p:txBody>
      </p:sp>
      <p:sp>
        <p:nvSpPr>
          <p:cNvPr id="8" name="7 CuadroTexto"/>
          <p:cNvSpPr txBox="1"/>
          <p:nvPr/>
        </p:nvSpPr>
        <p:spPr>
          <a:xfrm>
            <a:off x="943395" y="3229603"/>
            <a:ext cx="10486626" cy="707886"/>
          </a:xfrm>
          <a:prstGeom prst="rect">
            <a:avLst/>
          </a:prstGeom>
          <a:noFill/>
        </p:spPr>
        <p:txBody>
          <a:bodyPr wrap="square" rtlCol="0">
            <a:spAutoFit/>
          </a:bodyPr>
          <a:lstStyle/>
          <a:p>
            <a:pPr algn="just">
              <a:buFont typeface="Wingdings" pitchFamily="2" charset="2"/>
              <a:buChar char="v"/>
            </a:pPr>
            <a:r>
              <a:rPr lang="es-CL" sz="2000" dirty="0"/>
              <a:t>Seleccione la opción Productos, que se encuentra en el menú superior y luego desde el menú desplegable seleccione </a:t>
            </a:r>
            <a:r>
              <a:rPr lang="es-CL" sz="2000" dirty="0" err="1"/>
              <a:t>Power</a:t>
            </a:r>
            <a:r>
              <a:rPr lang="es-CL" sz="2000" dirty="0"/>
              <a:t> BI Desktop </a:t>
            </a:r>
          </a:p>
        </p:txBody>
      </p:sp>
      <p:sp>
        <p:nvSpPr>
          <p:cNvPr id="9" name="8 CuadroTexto"/>
          <p:cNvSpPr txBox="1"/>
          <p:nvPr/>
        </p:nvSpPr>
        <p:spPr>
          <a:xfrm>
            <a:off x="943390" y="3951618"/>
            <a:ext cx="10486626" cy="1631216"/>
          </a:xfrm>
          <a:prstGeom prst="rect">
            <a:avLst/>
          </a:prstGeom>
          <a:noFill/>
        </p:spPr>
        <p:txBody>
          <a:bodyPr wrap="square" rtlCol="0">
            <a:spAutoFit/>
          </a:bodyPr>
          <a:lstStyle/>
          <a:p>
            <a:pPr algn="just">
              <a:buFont typeface="Wingdings" pitchFamily="2" charset="2"/>
              <a:buChar char="v"/>
            </a:pPr>
            <a:r>
              <a:rPr lang="es-CL" sz="2000" dirty="0"/>
              <a:t>Se abrirá una nueva página desde donde debe seleccionar “Descarga gratuita”. Dependiendo de la configuración de su navegador, el navegador puede preguntar donde desea descargar (se recomienda dejarlo en el Escritorio de Windows), o descargará automáticamente en la carpeta de descargas de Windows que puede buscar con el Administrador de Archivos.</a:t>
            </a:r>
          </a:p>
        </p:txBody>
      </p:sp>
      <p:sp>
        <p:nvSpPr>
          <p:cNvPr id="10" name="9 CuadroTexto"/>
          <p:cNvSpPr txBox="1"/>
          <p:nvPr/>
        </p:nvSpPr>
        <p:spPr>
          <a:xfrm>
            <a:off x="943385" y="5596963"/>
            <a:ext cx="10486626" cy="707886"/>
          </a:xfrm>
          <a:prstGeom prst="rect">
            <a:avLst/>
          </a:prstGeom>
          <a:noFill/>
        </p:spPr>
        <p:txBody>
          <a:bodyPr wrap="square" rtlCol="0">
            <a:spAutoFit/>
          </a:bodyPr>
          <a:lstStyle/>
          <a:p>
            <a:pPr algn="just">
              <a:buFont typeface="Wingdings" pitchFamily="2" charset="2"/>
              <a:buChar char="v"/>
            </a:pPr>
            <a:r>
              <a:rPr lang="es-CL" sz="2000" dirty="0"/>
              <a:t>El archivo que se descarga es un ejecutable, por lo que deberá hacer doble clic para iniciar la instalación de </a:t>
            </a:r>
            <a:r>
              <a:rPr lang="es-CL" sz="2000" dirty="0" err="1"/>
              <a:t>Power</a:t>
            </a:r>
            <a:r>
              <a:rPr lang="es-CL" sz="2000" dirty="0"/>
              <a:t> BI Desktop y seguir las indicaciones que ahí se mencionan.</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Pantalla de Bienvenida</a:t>
            </a:r>
            <a:endParaRPr lang="es-CL" sz="1600" dirty="0">
              <a:solidFill>
                <a:schemeClr val="accent6">
                  <a:lumMod val="60000"/>
                  <a:lumOff val="40000"/>
                </a:schemeClr>
              </a:solidFill>
            </a:endParaRPr>
          </a:p>
        </p:txBody>
      </p:sp>
      <p:sp>
        <p:nvSpPr>
          <p:cNvPr id="4" name="3 CuadroTexto"/>
          <p:cNvSpPr txBox="1"/>
          <p:nvPr/>
        </p:nvSpPr>
        <p:spPr>
          <a:xfrm>
            <a:off x="500033" y="969522"/>
            <a:ext cx="11391929" cy="707886"/>
          </a:xfrm>
          <a:prstGeom prst="rect">
            <a:avLst/>
          </a:prstGeom>
          <a:noFill/>
        </p:spPr>
        <p:txBody>
          <a:bodyPr wrap="square" rtlCol="0">
            <a:spAutoFit/>
          </a:bodyPr>
          <a:lstStyle/>
          <a:p>
            <a:pPr algn="just"/>
            <a:r>
              <a:rPr lang="es-CL" sz="2000" dirty="0"/>
              <a:t>En la siguiente imagen se muestra la pantalla Inicio de </a:t>
            </a:r>
            <a:r>
              <a:rPr lang="es-CL" sz="2000" dirty="0" err="1"/>
              <a:t>Power</a:t>
            </a:r>
            <a:r>
              <a:rPr lang="es-CL" sz="2000" dirty="0"/>
              <a:t> BI Desktop, que aparece cuando se inicia la aplicación ya instalada en su computador.</a:t>
            </a:r>
          </a:p>
        </p:txBody>
      </p:sp>
      <p:pic>
        <p:nvPicPr>
          <p:cNvPr id="2051" name="Picture 3"/>
          <p:cNvPicPr>
            <a:picLocks noChangeAspect="1" noChangeArrowheads="1"/>
          </p:cNvPicPr>
          <p:nvPr/>
        </p:nvPicPr>
        <p:blipFill>
          <a:blip r:embed="rId2"/>
          <a:srcRect b="5236"/>
          <a:stretch>
            <a:fillRect/>
          </a:stretch>
        </p:blipFill>
        <p:spPr bwMode="auto">
          <a:xfrm>
            <a:off x="2866557" y="1671184"/>
            <a:ext cx="5570869" cy="2968086"/>
          </a:xfrm>
          <a:prstGeom prst="rect">
            <a:avLst/>
          </a:prstGeom>
          <a:noFill/>
          <a:ln w="9525">
            <a:noFill/>
            <a:miter lim="800000"/>
            <a:headEnd/>
            <a:tailEnd/>
          </a:ln>
          <a:effectLst/>
        </p:spPr>
      </p:pic>
      <p:sp>
        <p:nvSpPr>
          <p:cNvPr id="7" name="6 Elipse"/>
          <p:cNvSpPr/>
          <p:nvPr/>
        </p:nvSpPr>
        <p:spPr>
          <a:xfrm>
            <a:off x="3879272" y="1884205"/>
            <a:ext cx="471055" cy="4433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1</a:t>
            </a:r>
          </a:p>
        </p:txBody>
      </p:sp>
      <p:sp>
        <p:nvSpPr>
          <p:cNvPr id="8" name="7 Elipse"/>
          <p:cNvSpPr/>
          <p:nvPr/>
        </p:nvSpPr>
        <p:spPr>
          <a:xfrm>
            <a:off x="5417127" y="1884205"/>
            <a:ext cx="471055" cy="4433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2</a:t>
            </a:r>
          </a:p>
        </p:txBody>
      </p:sp>
      <p:sp>
        <p:nvSpPr>
          <p:cNvPr id="9" name="8 Elipse"/>
          <p:cNvSpPr/>
          <p:nvPr/>
        </p:nvSpPr>
        <p:spPr>
          <a:xfrm>
            <a:off x="6941127" y="1884205"/>
            <a:ext cx="471055" cy="44334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3</a:t>
            </a:r>
          </a:p>
        </p:txBody>
      </p:sp>
      <p:sp>
        <p:nvSpPr>
          <p:cNvPr id="10" name="9 CuadroTexto"/>
          <p:cNvSpPr txBox="1"/>
          <p:nvPr/>
        </p:nvSpPr>
        <p:spPr>
          <a:xfrm>
            <a:off x="500018" y="4668802"/>
            <a:ext cx="11391929" cy="646331"/>
          </a:xfrm>
          <a:prstGeom prst="rect">
            <a:avLst/>
          </a:prstGeom>
          <a:noFill/>
        </p:spPr>
        <p:txBody>
          <a:bodyPr wrap="square" rtlCol="0">
            <a:spAutoFit/>
          </a:bodyPr>
          <a:lstStyle/>
          <a:p>
            <a:pPr algn="just"/>
            <a:r>
              <a:rPr lang="es-CL" dirty="0"/>
              <a:t>1.- Para comenzar a cargar datos o trabajar con los orígenes de datos recientemente usados. También aparece la lista de los últimos informes creados y la opción abrir otros.</a:t>
            </a:r>
          </a:p>
        </p:txBody>
      </p:sp>
      <p:sp>
        <p:nvSpPr>
          <p:cNvPr id="11" name="10 CuadroTexto"/>
          <p:cNvSpPr txBox="1"/>
          <p:nvPr/>
        </p:nvSpPr>
        <p:spPr>
          <a:xfrm>
            <a:off x="500018" y="5466943"/>
            <a:ext cx="11391929" cy="369332"/>
          </a:xfrm>
          <a:prstGeom prst="rect">
            <a:avLst/>
          </a:prstGeom>
          <a:noFill/>
        </p:spPr>
        <p:txBody>
          <a:bodyPr wrap="square" rtlCol="0">
            <a:spAutoFit/>
          </a:bodyPr>
          <a:lstStyle/>
          <a:p>
            <a:pPr algn="just"/>
            <a:r>
              <a:rPr lang="es-CL" dirty="0"/>
              <a:t>2.- Para quienes tiene una cuenta Pro y necesitan conectarse a un servidor.</a:t>
            </a:r>
          </a:p>
        </p:txBody>
      </p:sp>
      <p:sp>
        <p:nvSpPr>
          <p:cNvPr id="12" name="11 CuadroTexto"/>
          <p:cNvSpPr txBox="1"/>
          <p:nvPr/>
        </p:nvSpPr>
        <p:spPr>
          <a:xfrm>
            <a:off x="500018" y="5957307"/>
            <a:ext cx="11391929" cy="923330"/>
          </a:xfrm>
          <a:prstGeom prst="rect">
            <a:avLst/>
          </a:prstGeom>
          <a:noFill/>
        </p:spPr>
        <p:txBody>
          <a:bodyPr wrap="square" rtlCol="0">
            <a:spAutoFit/>
          </a:bodyPr>
          <a:lstStyle/>
          <a:p>
            <a:pPr algn="just"/>
            <a:r>
              <a:rPr lang="es-CL" dirty="0"/>
              <a:t>3.- Información que se puede consultar sobre </a:t>
            </a:r>
            <a:r>
              <a:rPr lang="es-CL" dirty="0" err="1"/>
              <a:t>Power</a:t>
            </a:r>
            <a:r>
              <a:rPr lang="es-CL" dirty="0"/>
              <a:t> BI Desktop. En esta sección aparece una X para cerrar esta ventana y después cargar los datos, de esta manera se ingresa directamente a la ventana principal de </a:t>
            </a:r>
            <a:r>
              <a:rPr lang="es-CL" dirty="0" err="1"/>
              <a:t>Power</a:t>
            </a:r>
            <a:r>
              <a:rPr lang="es-CL" dirty="0"/>
              <a:t> BI Desktop.</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Ventana Principal</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1015663"/>
          </a:xfrm>
          <a:prstGeom prst="rect">
            <a:avLst/>
          </a:prstGeom>
          <a:noFill/>
        </p:spPr>
        <p:txBody>
          <a:bodyPr wrap="square" rtlCol="0">
            <a:spAutoFit/>
          </a:bodyPr>
          <a:lstStyle/>
          <a:p>
            <a:pPr algn="just"/>
            <a:r>
              <a:rPr lang="es-CL" sz="2000" dirty="0"/>
              <a:t>En la ventana principal nos encontraremos con el mismo formato de la banda de opciones que uno encuentra en Word o Excel. La diferencia está en que las fichas disponibles (Archivo, Inicio, Insertar, </a:t>
            </a:r>
            <a:r>
              <a:rPr lang="es-CL" sz="2000" dirty="0" err="1"/>
              <a:t>etc</a:t>
            </a:r>
            <a:r>
              <a:rPr lang="es-CL" sz="2000" dirty="0"/>
              <a:t>), contienen funcionalidades propias de </a:t>
            </a:r>
            <a:r>
              <a:rPr lang="es-CL" sz="2000" dirty="0" err="1"/>
              <a:t>Power</a:t>
            </a:r>
            <a:r>
              <a:rPr lang="es-CL" sz="2000" dirty="0"/>
              <a:t> BI Desktop.</a:t>
            </a:r>
          </a:p>
        </p:txBody>
      </p:sp>
      <p:pic>
        <p:nvPicPr>
          <p:cNvPr id="3074" name="Picture 2"/>
          <p:cNvPicPr>
            <a:picLocks noChangeAspect="1" noChangeArrowheads="1"/>
          </p:cNvPicPr>
          <p:nvPr/>
        </p:nvPicPr>
        <p:blipFill>
          <a:blip r:embed="rId2"/>
          <a:srcRect b="5923"/>
          <a:stretch>
            <a:fillRect/>
          </a:stretch>
        </p:blipFill>
        <p:spPr bwMode="auto">
          <a:xfrm>
            <a:off x="500033" y="3339997"/>
            <a:ext cx="5291138" cy="3337893"/>
          </a:xfrm>
          <a:prstGeom prst="rect">
            <a:avLst/>
          </a:prstGeom>
          <a:noFill/>
          <a:ln w="9525">
            <a:noFill/>
            <a:miter lim="800000"/>
            <a:headEnd/>
            <a:tailEnd/>
          </a:ln>
          <a:effectLst/>
        </p:spPr>
      </p:pic>
      <p:sp>
        <p:nvSpPr>
          <p:cNvPr id="6" name="5 CuadroTexto"/>
          <p:cNvSpPr txBox="1"/>
          <p:nvPr/>
        </p:nvSpPr>
        <p:spPr>
          <a:xfrm>
            <a:off x="500028" y="1967077"/>
            <a:ext cx="11391929" cy="707886"/>
          </a:xfrm>
          <a:prstGeom prst="rect">
            <a:avLst/>
          </a:prstGeom>
          <a:noFill/>
        </p:spPr>
        <p:txBody>
          <a:bodyPr wrap="square" rtlCol="0">
            <a:spAutoFit/>
          </a:bodyPr>
          <a:lstStyle/>
          <a:p>
            <a:pPr algn="just"/>
            <a:r>
              <a:rPr lang="es-CL" sz="2000" dirty="0"/>
              <a:t>A la derecha aparecerán los paneles de Filtros, Visualizaciones y Campos que pueden ocultarse y mostrarse según lo estime el usuario.</a:t>
            </a:r>
          </a:p>
        </p:txBody>
      </p:sp>
      <p:sp>
        <p:nvSpPr>
          <p:cNvPr id="7" name="6 CuadroTexto"/>
          <p:cNvSpPr txBox="1"/>
          <p:nvPr/>
        </p:nvSpPr>
        <p:spPr>
          <a:xfrm>
            <a:off x="500023" y="2632112"/>
            <a:ext cx="11391929" cy="707886"/>
          </a:xfrm>
          <a:prstGeom prst="rect">
            <a:avLst/>
          </a:prstGeom>
          <a:noFill/>
        </p:spPr>
        <p:txBody>
          <a:bodyPr wrap="square" rtlCol="0">
            <a:spAutoFit/>
          </a:bodyPr>
          <a:lstStyle/>
          <a:p>
            <a:pPr algn="just"/>
            <a:r>
              <a:rPr lang="es-CL" sz="2000" dirty="0"/>
              <a:t>Debajo de la banda de opciones, en la parte central, encontraremos el área donde se trabaja con los datos.</a:t>
            </a:r>
          </a:p>
        </p:txBody>
      </p:sp>
      <p:sp>
        <p:nvSpPr>
          <p:cNvPr id="8" name="7 Rectángulo"/>
          <p:cNvSpPr/>
          <p:nvPr/>
        </p:nvSpPr>
        <p:spPr>
          <a:xfrm>
            <a:off x="472313" y="4073234"/>
            <a:ext cx="234268" cy="6234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9" name="8 CuadroTexto"/>
          <p:cNvSpPr txBox="1"/>
          <p:nvPr/>
        </p:nvSpPr>
        <p:spPr>
          <a:xfrm>
            <a:off x="6055694" y="3104463"/>
            <a:ext cx="5836257" cy="707886"/>
          </a:xfrm>
          <a:prstGeom prst="rect">
            <a:avLst/>
          </a:prstGeom>
          <a:noFill/>
        </p:spPr>
        <p:txBody>
          <a:bodyPr wrap="square" rtlCol="0">
            <a:spAutoFit/>
          </a:bodyPr>
          <a:lstStyle/>
          <a:p>
            <a:pPr algn="just"/>
            <a:r>
              <a:rPr lang="es-CL" sz="2000" dirty="0"/>
              <a:t>Las vistas, que se muestran en el orden en que aparecen, son las siguientes:</a:t>
            </a:r>
          </a:p>
        </p:txBody>
      </p:sp>
      <p:sp>
        <p:nvSpPr>
          <p:cNvPr id="10" name="9 CuadroTexto"/>
          <p:cNvSpPr txBox="1"/>
          <p:nvPr/>
        </p:nvSpPr>
        <p:spPr>
          <a:xfrm>
            <a:off x="6208094" y="3894193"/>
            <a:ext cx="5836257" cy="1015663"/>
          </a:xfrm>
          <a:prstGeom prst="rect">
            <a:avLst/>
          </a:prstGeom>
          <a:noFill/>
        </p:spPr>
        <p:txBody>
          <a:bodyPr wrap="square" rtlCol="0">
            <a:spAutoFit/>
          </a:bodyPr>
          <a:lstStyle/>
          <a:p>
            <a:pPr algn="just">
              <a:buFont typeface="Wingdings" pitchFamily="2" charset="2"/>
              <a:buChar char="v"/>
            </a:pPr>
            <a:r>
              <a:rPr lang="es-CL" sz="2000" b="1" u="sng" dirty="0"/>
              <a:t>Informe:</a:t>
            </a:r>
            <a:r>
              <a:rPr lang="es-CL" sz="2000" dirty="0"/>
              <a:t> en esta vista se crean informes y objetos visuales y es donde se pasa la mayor parte del tiempo de creación.</a:t>
            </a:r>
          </a:p>
        </p:txBody>
      </p:sp>
      <p:sp>
        <p:nvSpPr>
          <p:cNvPr id="11" name="10 CuadroTexto"/>
          <p:cNvSpPr txBox="1"/>
          <p:nvPr/>
        </p:nvSpPr>
        <p:spPr>
          <a:xfrm>
            <a:off x="6208089" y="4843255"/>
            <a:ext cx="5836257" cy="1015663"/>
          </a:xfrm>
          <a:prstGeom prst="rect">
            <a:avLst/>
          </a:prstGeom>
          <a:noFill/>
        </p:spPr>
        <p:txBody>
          <a:bodyPr wrap="square" rtlCol="0">
            <a:spAutoFit/>
          </a:bodyPr>
          <a:lstStyle/>
          <a:p>
            <a:pPr algn="just">
              <a:buFont typeface="Wingdings" pitchFamily="2" charset="2"/>
              <a:buChar char="v"/>
            </a:pPr>
            <a:r>
              <a:rPr lang="es-CL" sz="2000" b="1" u="sng" dirty="0"/>
              <a:t>Datos</a:t>
            </a:r>
            <a:r>
              <a:rPr lang="es-CL" sz="2000" u="sng" dirty="0"/>
              <a:t>:</a:t>
            </a:r>
            <a:r>
              <a:rPr lang="es-CL" sz="2000" dirty="0"/>
              <a:t> en esta vista se ven las tablas, las medidas y los demás datos que se usan en el modelo de datos.</a:t>
            </a:r>
          </a:p>
        </p:txBody>
      </p:sp>
      <p:sp>
        <p:nvSpPr>
          <p:cNvPr id="12" name="11 CuadroTexto"/>
          <p:cNvSpPr txBox="1"/>
          <p:nvPr/>
        </p:nvSpPr>
        <p:spPr>
          <a:xfrm>
            <a:off x="6208084" y="5792318"/>
            <a:ext cx="5836257" cy="1015663"/>
          </a:xfrm>
          <a:prstGeom prst="rect">
            <a:avLst/>
          </a:prstGeom>
          <a:noFill/>
        </p:spPr>
        <p:txBody>
          <a:bodyPr wrap="square" rtlCol="0">
            <a:spAutoFit/>
          </a:bodyPr>
          <a:lstStyle/>
          <a:p>
            <a:pPr algn="just">
              <a:buFont typeface="Wingdings" pitchFamily="2" charset="2"/>
              <a:buChar char="v"/>
            </a:pPr>
            <a:r>
              <a:rPr lang="es-CL" sz="2000" b="1" u="sng" dirty="0"/>
              <a:t>Modelo</a:t>
            </a:r>
            <a:r>
              <a:rPr lang="es-CL" sz="2000" u="sng" dirty="0"/>
              <a:t>:</a:t>
            </a:r>
            <a:r>
              <a:rPr lang="es-CL" sz="2000" dirty="0"/>
              <a:t> en esta vista se ven y se administran las relaciones entre las tablas del modelo de datos.</a:t>
            </a:r>
          </a:p>
        </p:txBody>
      </p:sp>
      <p:cxnSp>
        <p:nvCxnSpPr>
          <p:cNvPr id="14" name="13 Conector recto de flecha"/>
          <p:cNvCxnSpPr>
            <a:stCxn id="9" idx="1"/>
          </p:cNvCxnSpPr>
          <p:nvPr/>
        </p:nvCxnSpPr>
        <p:spPr>
          <a:xfrm rot="10800000" flipV="1">
            <a:off x="706584" y="3458405"/>
            <a:ext cx="5349111" cy="9057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ox(i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ox(i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ox(in)">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animBg="1"/>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Tipo de Archivo</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707886"/>
          </a:xfrm>
          <a:prstGeom prst="rect">
            <a:avLst/>
          </a:prstGeom>
          <a:noFill/>
        </p:spPr>
        <p:txBody>
          <a:bodyPr wrap="square" rtlCol="0">
            <a:spAutoFit/>
          </a:bodyPr>
          <a:lstStyle/>
          <a:p>
            <a:pPr algn="just"/>
            <a:r>
              <a:rPr lang="es-CL" sz="2000" dirty="0"/>
              <a:t>El trabajo que se realiza en </a:t>
            </a:r>
            <a:r>
              <a:rPr lang="es-CL" sz="2000" dirty="0" err="1"/>
              <a:t>Power</a:t>
            </a:r>
            <a:r>
              <a:rPr lang="es-CL" sz="2000" dirty="0"/>
              <a:t> BI Desktop se puede guardar como un archivo </a:t>
            </a:r>
            <a:r>
              <a:rPr lang="es-CL" sz="2000" dirty="0" err="1"/>
              <a:t>Power</a:t>
            </a:r>
            <a:r>
              <a:rPr lang="es-CL" sz="2000" dirty="0"/>
              <a:t> BI Desktop con extensión .</a:t>
            </a:r>
            <a:r>
              <a:rPr lang="es-CL" sz="2000" dirty="0" err="1"/>
              <a:t>pbix</a:t>
            </a:r>
            <a:r>
              <a:rPr lang="es-CL" sz="2000" dirty="0"/>
              <a:t>.</a:t>
            </a:r>
          </a:p>
        </p:txBody>
      </p:sp>
      <p:sp>
        <p:nvSpPr>
          <p:cNvPr id="6" name="5 CuadroTexto"/>
          <p:cNvSpPr txBox="1"/>
          <p:nvPr/>
        </p:nvSpPr>
        <p:spPr>
          <a:xfrm>
            <a:off x="500028" y="1967077"/>
            <a:ext cx="11391929" cy="1015663"/>
          </a:xfrm>
          <a:prstGeom prst="rect">
            <a:avLst/>
          </a:prstGeom>
          <a:noFill/>
        </p:spPr>
        <p:txBody>
          <a:bodyPr wrap="square" rtlCol="0">
            <a:spAutoFit/>
          </a:bodyPr>
          <a:lstStyle/>
          <a:p>
            <a:pPr algn="just"/>
            <a:r>
              <a:rPr lang="es-CL" sz="2000" dirty="0"/>
              <a:t>Estos archivos se pueden posteriormente cargar conteniendo todo el trabajo realizado hasta el momento que se guardó. También permite publicarlos directamente desde </a:t>
            </a:r>
            <a:r>
              <a:rPr lang="es-CL" sz="2000" dirty="0" err="1"/>
              <a:t>Power</a:t>
            </a:r>
            <a:r>
              <a:rPr lang="es-CL" sz="2000" dirty="0"/>
              <a:t> BI Desktop en el servicio </a:t>
            </a:r>
            <a:r>
              <a:rPr lang="es-CL" sz="2000" dirty="0" err="1"/>
              <a:t>Power</a:t>
            </a:r>
            <a:r>
              <a:rPr lang="es-CL" sz="2000" dirty="0"/>
              <a:t> BI.</a:t>
            </a:r>
          </a:p>
        </p:txBody>
      </p:sp>
      <p:sp>
        <p:nvSpPr>
          <p:cNvPr id="7" name="6 CuadroTexto"/>
          <p:cNvSpPr txBox="1"/>
          <p:nvPr/>
        </p:nvSpPr>
        <p:spPr>
          <a:xfrm>
            <a:off x="500023" y="3075472"/>
            <a:ext cx="11391929" cy="1015663"/>
          </a:xfrm>
          <a:prstGeom prst="rect">
            <a:avLst/>
          </a:prstGeom>
          <a:noFill/>
        </p:spPr>
        <p:txBody>
          <a:bodyPr wrap="square" rtlCol="0">
            <a:spAutoFit/>
          </a:bodyPr>
          <a:lstStyle/>
          <a:p>
            <a:pPr algn="just"/>
            <a:r>
              <a:rPr lang="es-CL" sz="2000" dirty="0"/>
              <a:t>Para poder trabajar en </a:t>
            </a:r>
            <a:r>
              <a:rPr lang="es-CL" sz="2000" dirty="0" err="1"/>
              <a:t>Power</a:t>
            </a:r>
            <a:r>
              <a:rPr lang="es-CL" sz="2000" dirty="0"/>
              <a:t> BI Desktop, primero deberá conectarse a los datos que se pueden encontrar en una gran variedad de orígenes de datos, desde la ficha Inicio sección Datos de la banda de opciones.</a:t>
            </a:r>
          </a:p>
        </p:txBody>
      </p:sp>
      <p:pic>
        <p:nvPicPr>
          <p:cNvPr id="4098" name="Picture 2"/>
          <p:cNvPicPr>
            <a:picLocks noChangeAspect="1" noChangeArrowheads="1"/>
          </p:cNvPicPr>
          <p:nvPr/>
        </p:nvPicPr>
        <p:blipFill>
          <a:blip r:embed="rId2"/>
          <a:srcRect r="59370" b="76501"/>
          <a:stretch>
            <a:fillRect/>
          </a:stretch>
        </p:blipFill>
        <p:spPr bwMode="auto">
          <a:xfrm>
            <a:off x="3394364" y="4326195"/>
            <a:ext cx="5286375" cy="1718973"/>
          </a:xfrm>
          <a:prstGeom prst="rect">
            <a:avLst/>
          </a:prstGeom>
          <a:noFill/>
          <a:ln w="9525">
            <a:noFill/>
            <a:miter lim="800000"/>
            <a:headEnd/>
            <a:tailEnd/>
          </a:ln>
          <a:effectLst/>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Carga de Datos</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707886"/>
          </a:xfrm>
          <a:prstGeom prst="rect">
            <a:avLst/>
          </a:prstGeom>
          <a:noFill/>
        </p:spPr>
        <p:txBody>
          <a:bodyPr wrap="square" rtlCol="0">
            <a:spAutoFit/>
          </a:bodyPr>
          <a:lstStyle/>
          <a:p>
            <a:pPr algn="just"/>
            <a:r>
              <a:rPr lang="es-CL" sz="2000" dirty="0" err="1"/>
              <a:t>Power</a:t>
            </a:r>
            <a:r>
              <a:rPr lang="es-CL" sz="2000" dirty="0"/>
              <a:t> BI Desktop ofrece una gran cantidad de opciones de orígenes de datos, como se muestra a continuación:</a:t>
            </a:r>
          </a:p>
        </p:txBody>
      </p:sp>
      <p:pic>
        <p:nvPicPr>
          <p:cNvPr id="5122" name="Picture 2"/>
          <p:cNvPicPr>
            <a:picLocks noChangeAspect="1" noChangeArrowheads="1"/>
          </p:cNvPicPr>
          <p:nvPr/>
        </p:nvPicPr>
        <p:blipFill>
          <a:blip r:embed="rId2"/>
          <a:srcRect l="28005" r="27855" b="11553"/>
          <a:stretch>
            <a:fillRect/>
          </a:stretch>
        </p:blipFill>
        <p:spPr bwMode="auto">
          <a:xfrm>
            <a:off x="3643745" y="1510147"/>
            <a:ext cx="3865419" cy="4354679"/>
          </a:xfrm>
          <a:prstGeom prst="rect">
            <a:avLst/>
          </a:prstGeom>
          <a:noFill/>
          <a:ln w="9525">
            <a:noFill/>
            <a:miter lim="800000"/>
            <a:headEnd/>
            <a:tailEnd/>
          </a:ln>
          <a:effectLst/>
        </p:spPr>
      </p:pic>
      <p:sp>
        <p:nvSpPr>
          <p:cNvPr id="8" name="7 CuadroTexto"/>
          <p:cNvSpPr txBox="1"/>
          <p:nvPr/>
        </p:nvSpPr>
        <p:spPr>
          <a:xfrm>
            <a:off x="500033" y="5864826"/>
            <a:ext cx="11391929" cy="400110"/>
          </a:xfrm>
          <a:prstGeom prst="rect">
            <a:avLst/>
          </a:prstGeom>
          <a:noFill/>
        </p:spPr>
        <p:txBody>
          <a:bodyPr wrap="square" rtlCol="0">
            <a:spAutoFit/>
          </a:bodyPr>
          <a:lstStyle/>
          <a:p>
            <a:pPr algn="just"/>
            <a:r>
              <a:rPr lang="es-CL" sz="2000" dirty="0"/>
              <a:t>Se debe seleccionar el origen de datos y luego hacer clic en el botón Conectar.</a:t>
            </a:r>
          </a:p>
        </p:txBody>
      </p:sp>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D4B1A-660D-AC48-A383-90DC14FBB290}"/>
              </a:ext>
            </a:extLst>
          </p:cNvPr>
          <p:cNvSpPr>
            <a:spLocks noGrp="1"/>
          </p:cNvSpPr>
          <p:nvPr>
            <p:ph type="title"/>
          </p:nvPr>
        </p:nvSpPr>
        <p:spPr/>
        <p:txBody>
          <a:bodyPr/>
          <a:lstStyle/>
          <a:p>
            <a:r>
              <a:rPr lang="es-CL" dirty="0"/>
              <a:t>La revolución de los datos al alcance de todos</a:t>
            </a:r>
          </a:p>
        </p:txBody>
      </p:sp>
      <p:sp>
        <p:nvSpPr>
          <p:cNvPr id="5" name="Título 3">
            <a:extLst>
              <a:ext uri="{FF2B5EF4-FFF2-40B4-BE49-F238E27FC236}">
                <a16:creationId xmlns:a16="http://schemas.microsoft.com/office/drawing/2014/main" id="{7E4B3A3C-9E87-0C4E-8C75-2B2A5C505891}"/>
              </a:ext>
            </a:extLst>
          </p:cNvPr>
          <p:cNvSpPr txBox="1">
            <a:spLocks/>
          </p:cNvSpPr>
          <p:nvPr/>
        </p:nvSpPr>
        <p:spPr>
          <a:xfrm>
            <a:off x="2340077" y="526856"/>
            <a:ext cx="9551886" cy="361693"/>
          </a:xfrm>
          <a:prstGeom prst="rect">
            <a:avLst/>
          </a:prstGeom>
        </p:spPr>
        <p:txBody>
          <a:bodyPr/>
          <a:lstStyle>
            <a:lvl1pPr algn="l" defTabSz="914400" rtl="0" eaLnBrk="1" latinLnBrk="0" hangingPunct="1">
              <a:lnSpc>
                <a:spcPct val="90000"/>
              </a:lnSpc>
              <a:spcBef>
                <a:spcPct val="0"/>
              </a:spcBef>
              <a:buNone/>
              <a:defRPr sz="2000" b="1" i="0" kern="1200">
                <a:solidFill>
                  <a:schemeClr val="accent6"/>
                </a:solidFill>
                <a:latin typeface="Arial" panose="020B0604020202020204" pitchFamily="34" charset="0"/>
                <a:ea typeface="+mj-ea"/>
                <a:cs typeface="Arial" panose="020B0604020202020204" pitchFamily="34" charset="0"/>
              </a:defRPr>
            </a:lvl1pPr>
          </a:lstStyle>
          <a:p>
            <a:r>
              <a:rPr lang="es-ES" sz="1600" dirty="0">
                <a:solidFill>
                  <a:schemeClr val="accent6">
                    <a:lumMod val="60000"/>
                    <a:lumOff val="40000"/>
                  </a:schemeClr>
                </a:solidFill>
              </a:rPr>
              <a:t>Microsoft </a:t>
            </a:r>
            <a:r>
              <a:rPr lang="es-ES" sz="1600" dirty="0" err="1">
                <a:solidFill>
                  <a:schemeClr val="accent6">
                    <a:lumMod val="60000"/>
                    <a:lumOff val="40000"/>
                  </a:schemeClr>
                </a:solidFill>
              </a:rPr>
              <a:t>Power</a:t>
            </a:r>
            <a:r>
              <a:rPr lang="es-ES" sz="1600" dirty="0">
                <a:solidFill>
                  <a:schemeClr val="accent6">
                    <a:lumMod val="60000"/>
                    <a:lumOff val="40000"/>
                  </a:schemeClr>
                </a:solidFill>
              </a:rPr>
              <a:t> BI Desktop: Carga de Datos</a:t>
            </a:r>
            <a:endParaRPr lang="es-CL" sz="1600" dirty="0">
              <a:solidFill>
                <a:schemeClr val="accent6">
                  <a:lumMod val="60000"/>
                  <a:lumOff val="40000"/>
                </a:schemeClr>
              </a:solidFill>
            </a:endParaRPr>
          </a:p>
        </p:txBody>
      </p:sp>
      <p:sp>
        <p:nvSpPr>
          <p:cNvPr id="4" name="3 CuadroTexto"/>
          <p:cNvSpPr txBox="1"/>
          <p:nvPr/>
        </p:nvSpPr>
        <p:spPr>
          <a:xfrm>
            <a:off x="500033" y="1011087"/>
            <a:ext cx="11391929" cy="1631216"/>
          </a:xfrm>
          <a:prstGeom prst="rect">
            <a:avLst/>
          </a:prstGeom>
          <a:noFill/>
        </p:spPr>
        <p:txBody>
          <a:bodyPr wrap="square" rtlCol="0">
            <a:spAutoFit/>
          </a:bodyPr>
          <a:lstStyle/>
          <a:p>
            <a:pPr algn="just"/>
            <a:r>
              <a:rPr lang="es-CL" sz="2000" dirty="0"/>
              <a:t>Al hacer clic en Conectar, la funcionalidad de consulta de </a:t>
            </a:r>
            <a:r>
              <a:rPr lang="es-CL" sz="2000" dirty="0" err="1"/>
              <a:t>Power</a:t>
            </a:r>
            <a:r>
              <a:rPr lang="es-CL" sz="2000" dirty="0"/>
              <a:t> BI Desktop entra en acción y contacta con el origen de datos seleccionado. En la ventana </a:t>
            </a:r>
            <a:r>
              <a:rPr lang="es-CL" sz="2000" b="1" dirty="0"/>
              <a:t>Navegador</a:t>
            </a:r>
            <a:r>
              <a:rPr lang="es-CL" sz="2000" dirty="0"/>
              <a:t> se devuelve lo que se ha encontrado en el origen de datos, en este caso 5 tablas correspondiente a 5 hojas de un libro Excel. Si nos interesa trabajar con los datos de una tabla, sólo se debe seleccionar para que el navegador muestre una vista previa.</a:t>
            </a:r>
          </a:p>
        </p:txBody>
      </p:sp>
      <p:pic>
        <p:nvPicPr>
          <p:cNvPr id="6146" name="Picture 2"/>
          <p:cNvPicPr>
            <a:picLocks noChangeAspect="1" noChangeArrowheads="1"/>
          </p:cNvPicPr>
          <p:nvPr/>
        </p:nvPicPr>
        <p:blipFill>
          <a:blip r:embed="rId2"/>
          <a:srcRect l="17985" t="2582" r="17643" b="8712"/>
          <a:stretch>
            <a:fillRect/>
          </a:stretch>
        </p:blipFill>
        <p:spPr bwMode="auto">
          <a:xfrm>
            <a:off x="3046659" y="2747205"/>
            <a:ext cx="4656468" cy="36076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13493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lantilla-Cursos">
  <a:themeElements>
    <a:clrScheme name="Colores Stec">
      <a:dk1>
        <a:srgbClr val="000000"/>
      </a:dk1>
      <a:lt1>
        <a:srgbClr val="FFFFFF"/>
      </a:lt1>
      <a:dk2>
        <a:srgbClr val="5A575B"/>
      </a:dk2>
      <a:lt2>
        <a:srgbClr val="F5F7F5"/>
      </a:lt2>
      <a:accent1>
        <a:srgbClr val="004134"/>
      </a:accent1>
      <a:accent2>
        <a:srgbClr val="137F2B"/>
      </a:accent2>
      <a:accent3>
        <a:srgbClr val="BFBF04"/>
      </a:accent3>
      <a:accent4>
        <a:srgbClr val="DA924F"/>
      </a:accent4>
      <a:accent5>
        <a:srgbClr val="BD6C36"/>
      </a:accent5>
      <a:accent6>
        <a:srgbClr val="2D6D7C"/>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Cursos" id="{BC273316-7FA6-1D4B-AB60-D4EB69306043}" vid="{93402094-92CF-4248-8D91-B2FFCE9F59B5}"/>
    </a:ext>
  </a:extLst>
</a:theme>
</file>

<file path=docProps/app.xml><?xml version="1.0" encoding="utf-8"?>
<Properties xmlns="http://schemas.openxmlformats.org/officeDocument/2006/extended-properties" xmlns:vt="http://schemas.openxmlformats.org/officeDocument/2006/docPropsVTypes">
  <Template>Plantilla-Cursos</Template>
  <TotalTime>2227</TotalTime>
  <Words>3648</Words>
  <Application>Microsoft Office PowerPoint</Application>
  <PresentationFormat>Panorámica</PresentationFormat>
  <Paragraphs>194</Paragraphs>
  <Slides>37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37</vt:i4>
      </vt:variant>
    </vt:vector>
  </HeadingPairs>
  <TitlesOfParts>
    <vt:vector size="40" baseType="lpstr">
      <vt:lpstr>Arial</vt:lpstr>
      <vt:lpstr>Wingdings</vt:lpstr>
      <vt:lpstr>Plantilla-Cursos</vt:lpstr>
      <vt:lpstr>ANALISIS DE DATOS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lpstr>La revolución de los datos al alcance de todos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tc</cp:lastModifiedBy>
  <cp:revision>39</cp:revision>
  <dcterms:created xsi:type="dcterms:W3CDTF">2020-03-19T13:17:17Z</dcterms:created>
  <dcterms:modified xsi:type="dcterms:W3CDTF">2026-07-21T23:36:27Z</dcterms:modified>
</cp:coreProperties>
</file>